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20" r:id="rId62"/>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73" autoAdjust="0"/>
  </p:normalViewPr>
  <p:slideViewPr>
    <p:cSldViewPr>
      <p:cViewPr varScale="1">
        <p:scale>
          <a:sx n="107" d="100"/>
          <a:sy n="107" d="100"/>
        </p:scale>
        <p:origin x="-7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98" y="-96"/>
      </p:cViewPr>
      <p:guideLst>
        <p:guide orient="horz" pos="3108"/>
        <p:guide pos="212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B4AF6AA-C67C-49CE-9662-2F42381B1544}" type="datetimeFigureOut">
              <a:rPr lang="en-US" smtClean="0"/>
              <a:pPr/>
              <a:t>22/09/2013</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39366C23-5E1D-4226-BAFF-FCD78AAC80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366C23-5E1D-4226-BAFF-FCD78AAC80B6}"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For MICR 2909</a:t>
            </a:r>
          </a:p>
        </p:txBody>
      </p:sp>
      <p:sp>
        <p:nvSpPr>
          <p:cNvPr id="5" name="Rectangle 3"/>
          <p:cNvSpPr>
            <a:spLocks noGrp="1" noChangeArrowheads="1"/>
          </p:cNvSpPr>
          <p:nvPr>
            <p:ph type="dt" idx="1"/>
          </p:nvPr>
        </p:nvSpPr>
        <p:spPr>
          <a:ln/>
        </p:spPr>
        <p:txBody>
          <a:bodyPr/>
          <a:lstStyle/>
          <a:p>
            <a:r>
              <a:rPr lang="en-AU"/>
              <a:t>Lecture 2, 2001</a:t>
            </a:r>
          </a:p>
        </p:txBody>
      </p:sp>
      <p:sp>
        <p:nvSpPr>
          <p:cNvPr id="6" name="Rectangle 4"/>
          <p:cNvSpPr>
            <a:spLocks noGrp="1" noChangeArrowheads="1"/>
          </p:cNvSpPr>
          <p:nvPr>
            <p:ph type="ftr" sz="quarter" idx="4"/>
          </p:nvPr>
        </p:nvSpPr>
        <p:spPr>
          <a:ln/>
        </p:spPr>
        <p:txBody>
          <a:bodyPr/>
          <a:lstStyle/>
          <a:p>
            <a:r>
              <a:rPr lang="en-AU"/>
              <a:t>BSc(MolBiol) Lect 2.ppt</a:t>
            </a:r>
          </a:p>
        </p:txBody>
      </p:sp>
      <p:sp>
        <p:nvSpPr>
          <p:cNvPr id="7" name="Rectangle 5"/>
          <p:cNvSpPr>
            <a:spLocks noGrp="1" noChangeArrowheads="1"/>
          </p:cNvSpPr>
          <p:nvPr>
            <p:ph type="sldNum" sz="quarter" idx="5"/>
          </p:nvPr>
        </p:nvSpPr>
        <p:spPr>
          <a:ln/>
        </p:spPr>
        <p:txBody>
          <a:bodyPr/>
          <a:lstStyle/>
          <a:p>
            <a:fld id="{7F7BB0DD-0AEC-4CE9-8113-0FA1F6A700F9}" type="slidenum">
              <a:rPr lang="en-AU"/>
              <a:pPr/>
              <a:t>13</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Beadle and Tatum (1941) – demonstrated the relationship between genes and enzymes</a:t>
            </a:r>
          </a:p>
          <a:p>
            <a:r>
              <a:rPr lang="en-US"/>
              <a:t>Avery, MacLeod and McCarty (1944) – established that DNA (not protein) was the hereditary material</a:t>
            </a:r>
          </a:p>
          <a:p>
            <a:r>
              <a:rPr lang="en-US"/>
              <a:t>Lederberg and Tatum (1946) – discovered the transmissibility of the genetic material between bacteria via conjugation.</a:t>
            </a:r>
          </a:p>
          <a:p>
            <a:r>
              <a:rPr lang="en-US"/>
              <a:t>Watson and Crick (1953) – proposed the model for the structure and replication of DNA</a:t>
            </a:r>
          </a:p>
          <a:p>
            <a:r>
              <a:rPr lang="en-US"/>
              <a:t>Jacob and Monod (1961) – discovered messenger RNA</a:t>
            </a:r>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B18C9-9CBA-40C7-A8E3-AC136CBFF3EA}" type="slidenum">
              <a:rPr lang="en-US"/>
              <a:pPr/>
              <a:t>44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Teachers, please note safety precaution regarding tightening lids on containers prior to sterilization.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FDF3A-A772-4CB6-A89C-5633299C79E7}" type="slidenum">
              <a:rPr lang="en-US"/>
              <a:pPr/>
              <a:t>46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Commercial weights can be purchased from VWR, Fisher Scientific, or other supply companies.  These specialized items are generally not available from Carolina Biological Supply or Wards Natural Science.  You may be able to make weights in the welding shop from scrap metal.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71C97-22F5-4AEF-AE7C-69BFBD9689BA}" type="slidenum">
              <a:rPr lang="en-US"/>
              <a:pPr/>
              <a:t>57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Note that the culture tube cap is still in the student’s right hand while she holds the liquid culture tube with her left hand.  She uses her dominant hand to place the loop in the sterile media.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620E3-818C-480E-AF9F-1C51470B8D2A}" type="slidenum">
              <a:rPr lang="en-US"/>
              <a:pPr/>
              <a:t>60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800" b="1"/>
              <a:t>Safety Note</a:t>
            </a:r>
            <a:r>
              <a:rPr lang="en-US"/>
              <a:t>: Use orange biohazard bags to dispose of all solid waste (disposable loops, used gloves, old culture plates) associated with microbial cultures.  These bags are engineered to take the heat and pressure of an autoclave without breaking so that contaminated materials are handled safely.  Scientific supply houses also sell autoclave tape; this tape changes color or surface pattern when exposed to high heat and pressure.  This tape can be used to remind you what has been sterilized and what needs to be sterilized prior to disposal.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8F35D2-9875-4704-8231-6D96CE6E7B9D}" type="datetimeFigureOut">
              <a:rPr lang="en-US" smtClean="0"/>
              <a:pPr/>
              <a:t>22/09/2013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DFECEBE-DB20-4B9A-99BB-32B4BE65B4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ECEBE-DB20-4B9A-99BB-32B4BE65B4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ECEBE-DB20-4B9A-99BB-32B4BE65B4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ECEBE-DB20-4B9A-99BB-32B4BE65B4B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ECEBE-DB20-4B9A-99BB-32B4BE65B4B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FECEBE-DB20-4B9A-99BB-32B4BE65B4B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FECEBE-DB20-4B9A-99BB-32B4BE65B4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FECEBE-DB20-4B9A-99BB-32B4BE65B4B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8F35D2-9875-4704-8231-6D96CE6E7B9D}" type="datetimeFigureOut">
              <a:rPr lang="en-US" smtClean="0"/>
              <a:pPr/>
              <a:t>22/09/2013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FECEBE-DB20-4B9A-99BB-32B4BE65B4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8F35D2-9875-4704-8231-6D96CE6E7B9D}" type="datetimeFigureOut">
              <a:rPr lang="en-US" smtClean="0"/>
              <a:pPr/>
              <a:t>22/09/2013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FECEBE-DB20-4B9A-99BB-32B4BE65B4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8F35D2-9875-4704-8231-6D96CE6E7B9D}" type="datetimeFigureOut">
              <a:rPr lang="en-US" smtClean="0"/>
              <a:pPr/>
              <a:t>22/09/2013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DFECEBE-DB20-4B9A-99BB-32B4BE65B4B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8F35D2-9875-4704-8231-6D96CE6E7B9D}" type="datetimeFigureOut">
              <a:rPr lang="en-US" smtClean="0"/>
              <a:pPr/>
              <a:t>22/09/2013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DFECEBE-DB20-4B9A-99BB-32B4BE65B4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F0"/>
                </a:solidFill>
              </a:rPr>
              <a:t>How to be friendly with Microorganisms</a:t>
            </a:r>
            <a:endParaRPr lang="en-US" dirty="0">
              <a:solidFill>
                <a:srgbClr val="00B0F0"/>
              </a:solidFill>
            </a:endParaRPr>
          </a:p>
        </p:txBody>
      </p:sp>
      <p:sp>
        <p:nvSpPr>
          <p:cNvPr id="3" name="Subtitle 2"/>
          <p:cNvSpPr>
            <a:spLocks noGrp="1"/>
          </p:cNvSpPr>
          <p:nvPr>
            <p:ph type="subTitle" idx="1"/>
          </p:nvPr>
        </p:nvSpPr>
        <p:spPr/>
        <p:txBody>
          <a:bodyPr>
            <a:normAutofit fontScale="92500" lnSpcReduction="20000"/>
          </a:bodyPr>
          <a:lstStyle/>
          <a:p>
            <a:r>
              <a:rPr lang="en-US" dirty="0" err="1" smtClean="0">
                <a:solidFill>
                  <a:srgbClr val="FF0000"/>
                </a:solidFill>
              </a:rPr>
              <a:t>Prin.Dr</a:t>
            </a:r>
            <a:r>
              <a:rPr lang="en-US" dirty="0" smtClean="0">
                <a:solidFill>
                  <a:srgbClr val="FF0000"/>
                </a:solidFill>
              </a:rPr>
              <a:t> R. S. </a:t>
            </a:r>
            <a:r>
              <a:rPr lang="en-US" dirty="0" err="1" smtClean="0">
                <a:solidFill>
                  <a:srgbClr val="FF0000"/>
                </a:solidFill>
              </a:rPr>
              <a:t>Awasthi</a:t>
            </a:r>
            <a:endParaRPr lang="en-US" dirty="0" smtClean="0">
              <a:solidFill>
                <a:srgbClr val="FF0000"/>
              </a:solidFill>
            </a:endParaRPr>
          </a:p>
          <a:p>
            <a:r>
              <a:rPr lang="en-US" dirty="0" err="1" smtClean="0">
                <a:solidFill>
                  <a:srgbClr val="FF0000"/>
                </a:solidFill>
              </a:rPr>
              <a:t>Shivaji</a:t>
            </a:r>
            <a:r>
              <a:rPr lang="en-US" dirty="0" smtClean="0">
                <a:solidFill>
                  <a:srgbClr val="FF0000"/>
                </a:solidFill>
              </a:rPr>
              <a:t> College,Renapur,Latur,413527</a:t>
            </a:r>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487974" y="2005014"/>
            <a:ext cx="8153400" cy="4549775"/>
          </a:xfrm>
        </p:spPr>
        <p:txBody>
          <a:bodyPr>
            <a:normAutofit/>
          </a:bodyPr>
          <a:lstStyle/>
          <a:p>
            <a:pPr>
              <a:lnSpc>
                <a:spcPct val="90000"/>
              </a:lnSpc>
            </a:pPr>
            <a:r>
              <a:rPr lang="en-US" sz="2800" dirty="0"/>
              <a:t>Bacteriology: study of bacteria</a:t>
            </a:r>
          </a:p>
          <a:p>
            <a:pPr>
              <a:lnSpc>
                <a:spcPct val="90000"/>
              </a:lnSpc>
            </a:pPr>
            <a:r>
              <a:rPr lang="en-US" sz="2800" dirty="0"/>
              <a:t>Mycology: study of fungi</a:t>
            </a:r>
          </a:p>
          <a:p>
            <a:pPr>
              <a:lnSpc>
                <a:spcPct val="90000"/>
              </a:lnSpc>
            </a:pPr>
            <a:r>
              <a:rPr lang="en-US" sz="2800" dirty="0"/>
              <a:t>Immunology: study of immunity</a:t>
            </a:r>
          </a:p>
          <a:p>
            <a:pPr lvl="1">
              <a:lnSpc>
                <a:spcPct val="90000"/>
              </a:lnSpc>
            </a:pPr>
            <a:r>
              <a:rPr lang="en-US" sz="2400" b="1" dirty="0"/>
              <a:t>Edward Jenner, UK</a:t>
            </a:r>
            <a:r>
              <a:rPr lang="en-US" sz="2400" dirty="0"/>
              <a:t>: developed vaccination (1798)</a:t>
            </a:r>
          </a:p>
          <a:p>
            <a:pPr lvl="1">
              <a:lnSpc>
                <a:spcPct val="90000"/>
              </a:lnSpc>
            </a:pPr>
            <a:r>
              <a:rPr lang="en-US" sz="2400" b="1" dirty="0"/>
              <a:t>Metchnikoff, RU</a:t>
            </a:r>
            <a:r>
              <a:rPr lang="en-US" sz="2400" dirty="0"/>
              <a:t>: discovered </a:t>
            </a:r>
            <a:r>
              <a:rPr lang="en-US" sz="2400" dirty="0">
                <a:solidFill>
                  <a:srgbClr val="FF0000"/>
                </a:solidFill>
              </a:rPr>
              <a:t>phagocytes</a:t>
            </a:r>
            <a:r>
              <a:rPr lang="en-US" sz="2400" dirty="0"/>
              <a:t> (1884)</a:t>
            </a:r>
          </a:p>
          <a:p>
            <a:pPr lvl="1">
              <a:lnSpc>
                <a:spcPct val="90000"/>
              </a:lnSpc>
            </a:pPr>
            <a:r>
              <a:rPr lang="en-US" sz="2400" b="1" dirty="0"/>
              <a:t>Paul Ehrlich, DE</a:t>
            </a:r>
            <a:r>
              <a:rPr lang="en-US" sz="2400" dirty="0"/>
              <a:t>: </a:t>
            </a:r>
            <a:r>
              <a:rPr lang="en-US" sz="2400" dirty="0">
                <a:solidFill>
                  <a:srgbClr val="FF0000"/>
                </a:solidFill>
              </a:rPr>
              <a:t>theory of immunity </a:t>
            </a:r>
            <a:r>
              <a:rPr lang="en-US" sz="2400" dirty="0"/>
              <a:t>(1890)</a:t>
            </a:r>
          </a:p>
          <a:p>
            <a:pPr>
              <a:lnSpc>
                <a:spcPct val="90000"/>
              </a:lnSpc>
            </a:pPr>
            <a:r>
              <a:rPr lang="en-US" sz="2800" dirty="0"/>
              <a:t>Virology: study of viruses</a:t>
            </a:r>
          </a:p>
          <a:p>
            <a:pPr lvl="1">
              <a:lnSpc>
                <a:spcPct val="90000"/>
              </a:lnSpc>
            </a:pPr>
            <a:r>
              <a:rPr lang="en-US" sz="2400" b="1" dirty="0" err="1"/>
              <a:t>Beijerinck</a:t>
            </a:r>
            <a:r>
              <a:rPr lang="en-US" sz="2400" b="1" dirty="0"/>
              <a:t>, NE</a:t>
            </a:r>
            <a:r>
              <a:rPr lang="en-US" sz="2400" dirty="0"/>
              <a:t>: discovered intracellular reproduction of TMV; coined the term “virus” (1899)</a:t>
            </a:r>
          </a:p>
        </p:txBody>
      </p:sp>
      <p:sp>
        <p:nvSpPr>
          <p:cNvPr id="124930" name="Rectangle 2"/>
          <p:cNvSpPr>
            <a:spLocks noGrp="1" noChangeArrowheads="1"/>
          </p:cNvSpPr>
          <p:nvPr>
            <p:ph type="title"/>
          </p:nvPr>
        </p:nvSpPr>
        <p:spPr>
          <a:xfrm>
            <a:off x="723900" y="857250"/>
            <a:ext cx="7772400" cy="762000"/>
          </a:xfrm>
        </p:spPr>
        <p:txBody>
          <a:bodyPr>
            <a:normAutofit/>
          </a:bodyPr>
          <a:lstStyle/>
          <a:p>
            <a:r>
              <a:rPr lang="en-US"/>
              <a:t>Branches of Microbiology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xEl>
                                              <p:pRg st="0" end="0"/>
                                            </p:txEl>
                                          </p:spTgt>
                                        </p:tgtEl>
                                        <p:attrNameLst>
                                          <p:attrName>style.visibility</p:attrName>
                                        </p:attrNameLst>
                                      </p:cBhvr>
                                      <p:to>
                                        <p:strVal val="visible"/>
                                      </p:to>
                                    </p:set>
                                  </p:childTnLst>
                                  <p:subTnLst>
                                    <p:animClr>
                                      <p:cBhvr override="childStyle">
                                        <p:cTn dur="1" fill="hold" display="0" masterRel="nextClick" afterEffect="1"/>
                                        <p:tgtEl>
                                          <p:spTgt spid="124931">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1">
                                            <p:txEl>
                                              <p:pRg st="1" end="1"/>
                                            </p:txEl>
                                          </p:spTgt>
                                        </p:tgtEl>
                                        <p:attrNameLst>
                                          <p:attrName>style.visibility</p:attrName>
                                        </p:attrNameLst>
                                      </p:cBhvr>
                                      <p:to>
                                        <p:strVal val="visible"/>
                                      </p:to>
                                    </p:set>
                                  </p:childTnLst>
                                  <p:subTnLst>
                                    <p:animClr>
                                      <p:cBhvr override="childStyle">
                                        <p:cTn dur="1" fill="hold" display="0" masterRel="nextClick" afterEffect="1"/>
                                        <p:tgtEl>
                                          <p:spTgt spid="124931">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1">
                                            <p:txEl>
                                              <p:pRg st="2" end="2"/>
                                            </p:txEl>
                                          </p:spTgt>
                                        </p:tgtEl>
                                        <p:attrNameLst>
                                          <p:attrName>style.visibility</p:attrName>
                                        </p:attrNameLst>
                                      </p:cBhvr>
                                      <p:to>
                                        <p:strVal val="visible"/>
                                      </p:to>
                                    </p:set>
                                  </p:childTnLst>
                                  <p:subTnLst>
                                    <p:animClr>
                                      <p:cBhvr override="childStyle">
                                        <p:cTn dur="1" fill="hold" display="0" masterRel="nextClick" afterEffect="1"/>
                                        <p:tgtEl>
                                          <p:spTgt spid="124931">
                                            <p:txEl>
                                              <p:pRg st="2" end="2"/>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499"/>
                                          </p:stCondLst>
                                        </p:cTn>
                                        <p:tgtEl>
                                          <p:spTgt spid="124931">
                                            <p:txEl>
                                              <p:pRg st="3" end="3"/>
                                            </p:txEl>
                                          </p:spTgt>
                                        </p:tgtEl>
                                        <p:attrNameLst>
                                          <p:attrName>style.visibility</p:attrName>
                                        </p:attrNameLst>
                                      </p:cBhvr>
                                      <p:to>
                                        <p:strVal val="visible"/>
                                      </p:to>
                                    </p:set>
                                  </p:childTnLst>
                                  <p:subTnLst>
                                    <p:animClr>
                                      <p:cBhvr override="childStyle">
                                        <p:cTn dur="1" fill="hold" display="0" masterRel="nextClick" afterEffect="1"/>
                                        <p:tgtEl>
                                          <p:spTgt spid="124931">
                                            <p:txEl>
                                              <p:pRg st="3" end="3"/>
                                            </p:txEl>
                                          </p:spTgt>
                                        </p:tgtEl>
                                        <p:attrNameLst>
                                          <p:attrName>ppt_c</p:attrName>
                                        </p:attrNameLst>
                                      </p:cBhvr>
                                      <p:to>
                                        <a:schemeClr val="tx2"/>
                                      </p:to>
                                    </p:animClr>
                                  </p:subTnLst>
                                </p:cTn>
                              </p:par>
                              <p:par>
                                <p:cTn id="17" presetID="1" presetClass="entr" presetSubtype="0" fill="hold" grpId="0" nodeType="withEffect">
                                  <p:stCondLst>
                                    <p:cond delay="0"/>
                                  </p:stCondLst>
                                  <p:childTnLst>
                                    <p:set>
                                      <p:cBhvr>
                                        <p:cTn id="18" dur="1" fill="hold">
                                          <p:stCondLst>
                                            <p:cond delay="499"/>
                                          </p:stCondLst>
                                        </p:cTn>
                                        <p:tgtEl>
                                          <p:spTgt spid="124931">
                                            <p:txEl>
                                              <p:pRg st="4" end="4"/>
                                            </p:txEl>
                                          </p:spTgt>
                                        </p:tgtEl>
                                        <p:attrNameLst>
                                          <p:attrName>style.visibility</p:attrName>
                                        </p:attrNameLst>
                                      </p:cBhvr>
                                      <p:to>
                                        <p:strVal val="visible"/>
                                      </p:to>
                                    </p:set>
                                  </p:childTnLst>
                                  <p:subTnLst>
                                    <p:animClr>
                                      <p:cBhvr override="childStyle">
                                        <p:cTn dur="1" fill="hold" display="0" masterRel="nextClick" afterEffect="1"/>
                                        <p:tgtEl>
                                          <p:spTgt spid="124931">
                                            <p:txEl>
                                              <p:pRg st="4" end="4"/>
                                            </p:txEl>
                                          </p:spTgt>
                                        </p:tgtEl>
                                        <p:attrNameLst>
                                          <p:attrName>ppt_c</p:attrName>
                                        </p:attrNameLst>
                                      </p:cBhvr>
                                      <p:to>
                                        <a:schemeClr val="tx2"/>
                                      </p:to>
                                    </p:animClr>
                                  </p:subTnLst>
                                </p:cTn>
                              </p:par>
                              <p:par>
                                <p:cTn id="19" presetID="1" presetClass="entr" presetSubtype="0" fill="hold" grpId="0" nodeType="withEffect">
                                  <p:stCondLst>
                                    <p:cond delay="0"/>
                                  </p:stCondLst>
                                  <p:childTnLst>
                                    <p:set>
                                      <p:cBhvr>
                                        <p:cTn id="20" dur="1" fill="hold">
                                          <p:stCondLst>
                                            <p:cond delay="499"/>
                                          </p:stCondLst>
                                        </p:cTn>
                                        <p:tgtEl>
                                          <p:spTgt spid="124931">
                                            <p:txEl>
                                              <p:pRg st="5" end="5"/>
                                            </p:txEl>
                                          </p:spTgt>
                                        </p:tgtEl>
                                        <p:attrNameLst>
                                          <p:attrName>style.visibility</p:attrName>
                                        </p:attrNameLst>
                                      </p:cBhvr>
                                      <p:to>
                                        <p:strVal val="visible"/>
                                      </p:to>
                                    </p:set>
                                  </p:childTnLst>
                                  <p:subTnLst>
                                    <p:animClr>
                                      <p:cBhvr override="childStyle">
                                        <p:cTn dur="1" fill="hold" display="0" masterRel="nextClick" afterEffect="1"/>
                                        <p:tgtEl>
                                          <p:spTgt spid="124931">
                                            <p:txEl>
                                              <p:pRg st="5" end="5"/>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4931">
                                            <p:txEl>
                                              <p:pRg st="6" end="6"/>
                                            </p:txEl>
                                          </p:spTgt>
                                        </p:tgtEl>
                                        <p:attrNameLst>
                                          <p:attrName>style.visibility</p:attrName>
                                        </p:attrNameLst>
                                      </p:cBhvr>
                                      <p:to>
                                        <p:strVal val="visible"/>
                                      </p:to>
                                    </p:set>
                                  </p:childTnLst>
                                  <p:subTnLst>
                                    <p:animClr>
                                      <p:cBhvr override="childStyle">
                                        <p:cTn dur="1" fill="hold" display="0" masterRel="nextClick" afterEffect="1"/>
                                        <p:tgtEl>
                                          <p:spTgt spid="124931">
                                            <p:txEl>
                                              <p:pRg st="6" end="6"/>
                                            </p:txEl>
                                          </p:spTgt>
                                        </p:tgtEl>
                                        <p:attrNameLst>
                                          <p:attrName>ppt_c</p:attrName>
                                        </p:attrNameLst>
                                      </p:cBhvr>
                                      <p:to>
                                        <a:schemeClr val="tx2"/>
                                      </p:to>
                                    </p:animClr>
                                  </p:subTnLst>
                                </p:cTn>
                              </p:par>
                              <p:par>
                                <p:cTn id="25" presetID="1" presetClass="entr" presetSubtype="0" fill="hold" grpId="0" nodeType="withEffect">
                                  <p:stCondLst>
                                    <p:cond delay="0"/>
                                  </p:stCondLst>
                                  <p:childTnLst>
                                    <p:set>
                                      <p:cBhvr>
                                        <p:cTn id="26" dur="1" fill="hold">
                                          <p:stCondLst>
                                            <p:cond delay="499"/>
                                          </p:stCondLst>
                                        </p:cTn>
                                        <p:tgtEl>
                                          <p:spTgt spid="124931">
                                            <p:txEl>
                                              <p:pRg st="7" end="7"/>
                                            </p:txEl>
                                          </p:spTgt>
                                        </p:tgtEl>
                                        <p:attrNameLst>
                                          <p:attrName>style.visibility</p:attrName>
                                        </p:attrNameLst>
                                      </p:cBhvr>
                                      <p:to>
                                        <p:strVal val="visible"/>
                                      </p:to>
                                    </p:set>
                                  </p:childTnLst>
                                  <p:subTnLst>
                                    <p:animClr>
                                      <p:cBhvr override="childStyle">
                                        <p:cTn dur="1" fill="hold" display="0" masterRel="nextClick" afterEffect="1"/>
                                        <p:tgtEl>
                                          <p:spTgt spid="124931">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501161" y="2001839"/>
            <a:ext cx="8143143" cy="4111625"/>
          </a:xfrm>
        </p:spPr>
        <p:txBody>
          <a:bodyPr/>
          <a:lstStyle/>
          <a:p>
            <a:r>
              <a:rPr lang="en-US" sz="2800"/>
              <a:t>Parasitology: study of protozoa and parasitic worms</a:t>
            </a:r>
          </a:p>
          <a:p>
            <a:r>
              <a:rPr lang="en-US" sz="2800"/>
              <a:t>Chemotherapy</a:t>
            </a:r>
          </a:p>
          <a:p>
            <a:pPr lvl="1"/>
            <a:r>
              <a:rPr lang="en-US" sz="2400"/>
              <a:t>Treatment of disease by using chemical means</a:t>
            </a:r>
          </a:p>
          <a:p>
            <a:pPr lvl="1"/>
            <a:r>
              <a:rPr lang="en-US" sz="2400"/>
              <a:t>Antibiotics produced naturally </a:t>
            </a:r>
          </a:p>
          <a:p>
            <a:pPr lvl="1"/>
            <a:r>
              <a:rPr lang="en-US" sz="2400"/>
              <a:t>Synthetic drugs</a:t>
            </a:r>
          </a:p>
          <a:p>
            <a:pPr lvl="1"/>
            <a:r>
              <a:rPr lang="en-US" sz="2400" b="1"/>
              <a:t>Paul Ehrlich</a:t>
            </a:r>
            <a:r>
              <a:rPr lang="en-US" sz="2400"/>
              <a:t> (1878) – used arsenic compounds to fight disease – ‘magic bullet’</a:t>
            </a:r>
          </a:p>
        </p:txBody>
      </p:sp>
      <p:sp>
        <p:nvSpPr>
          <p:cNvPr id="125954" name="Rectangle 2"/>
          <p:cNvSpPr>
            <a:spLocks noGrp="1" noChangeArrowheads="1"/>
          </p:cNvSpPr>
          <p:nvPr>
            <p:ph type="title"/>
          </p:nvPr>
        </p:nvSpPr>
        <p:spPr>
          <a:xfrm>
            <a:off x="723900" y="857250"/>
            <a:ext cx="7772400" cy="762000"/>
          </a:xfrm>
        </p:spPr>
        <p:txBody>
          <a:bodyPr>
            <a:normAutofit/>
          </a:bodyPr>
          <a:lstStyle/>
          <a:p>
            <a:r>
              <a:rPr lang="en-US"/>
              <a:t>Branches of Microbiology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xEl>
                                              <p:pRg st="0" end="0"/>
                                            </p:txEl>
                                          </p:spTgt>
                                        </p:tgtEl>
                                        <p:attrNameLst>
                                          <p:attrName>style.visibility</p:attrName>
                                        </p:attrNameLst>
                                      </p:cBhvr>
                                      <p:to>
                                        <p:strVal val="visible"/>
                                      </p:to>
                                    </p:set>
                                  </p:childTnLst>
                                  <p:subTnLst>
                                    <p:animClr>
                                      <p:cBhvr override="childStyle">
                                        <p:cTn dur="1" fill="hold" display="0" masterRel="nextClick" afterEffect="1"/>
                                        <p:tgtEl>
                                          <p:spTgt spid="125955">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5">
                                            <p:txEl>
                                              <p:pRg st="1" end="1"/>
                                            </p:txEl>
                                          </p:spTgt>
                                        </p:tgtEl>
                                        <p:attrNameLst>
                                          <p:attrName>style.visibility</p:attrName>
                                        </p:attrNameLst>
                                      </p:cBhvr>
                                      <p:to>
                                        <p:strVal val="visible"/>
                                      </p:to>
                                    </p:set>
                                  </p:childTnLst>
                                  <p:subTnLst>
                                    <p:animClr>
                                      <p:cBhvr override="childStyle">
                                        <p:cTn dur="1" fill="hold" display="0" masterRel="nextClick" afterEffect="1"/>
                                        <p:tgtEl>
                                          <p:spTgt spid="125955">
                                            <p:txEl>
                                              <p:pRg st="1" end="1"/>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499"/>
                                          </p:stCondLst>
                                        </p:cTn>
                                        <p:tgtEl>
                                          <p:spTgt spid="125955">
                                            <p:txEl>
                                              <p:pRg st="2" end="2"/>
                                            </p:txEl>
                                          </p:spTgt>
                                        </p:tgtEl>
                                        <p:attrNameLst>
                                          <p:attrName>style.visibility</p:attrName>
                                        </p:attrNameLst>
                                      </p:cBhvr>
                                      <p:to>
                                        <p:strVal val="visible"/>
                                      </p:to>
                                    </p:set>
                                  </p:childTnLst>
                                  <p:subTnLst>
                                    <p:animClr>
                                      <p:cBhvr override="childStyle">
                                        <p:cTn dur="1" fill="hold" display="0" masterRel="nextClick" afterEffect="1"/>
                                        <p:tgtEl>
                                          <p:spTgt spid="125955">
                                            <p:txEl>
                                              <p:pRg st="2" end="2"/>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499"/>
                                          </p:stCondLst>
                                        </p:cTn>
                                        <p:tgtEl>
                                          <p:spTgt spid="125955">
                                            <p:txEl>
                                              <p:pRg st="3" end="3"/>
                                            </p:txEl>
                                          </p:spTgt>
                                        </p:tgtEl>
                                        <p:attrNameLst>
                                          <p:attrName>style.visibility</p:attrName>
                                        </p:attrNameLst>
                                      </p:cBhvr>
                                      <p:to>
                                        <p:strVal val="visible"/>
                                      </p:to>
                                    </p:set>
                                  </p:childTnLst>
                                  <p:subTnLst>
                                    <p:animClr>
                                      <p:cBhvr override="childStyle">
                                        <p:cTn dur="1" fill="hold" display="0" masterRel="nextClick" afterEffect="1"/>
                                        <p:tgtEl>
                                          <p:spTgt spid="125955">
                                            <p:txEl>
                                              <p:pRg st="3" end="3"/>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499"/>
                                          </p:stCondLst>
                                        </p:cTn>
                                        <p:tgtEl>
                                          <p:spTgt spid="125955">
                                            <p:txEl>
                                              <p:pRg st="4" end="4"/>
                                            </p:txEl>
                                          </p:spTgt>
                                        </p:tgtEl>
                                        <p:attrNameLst>
                                          <p:attrName>style.visibility</p:attrName>
                                        </p:attrNameLst>
                                      </p:cBhvr>
                                      <p:to>
                                        <p:strVal val="visible"/>
                                      </p:to>
                                    </p:set>
                                  </p:childTnLst>
                                  <p:subTnLst>
                                    <p:animClr>
                                      <p:cBhvr override="childStyle">
                                        <p:cTn dur="1" fill="hold" display="0" masterRel="nextClick" afterEffect="1"/>
                                        <p:tgtEl>
                                          <p:spTgt spid="125955">
                                            <p:txEl>
                                              <p:pRg st="4" end="4"/>
                                            </p:txEl>
                                          </p:spTgt>
                                        </p:tgtEl>
                                        <p:attrNameLst>
                                          <p:attrName>ppt_c</p:attrName>
                                        </p:attrNameLst>
                                      </p:cBhvr>
                                      <p:to>
                                        <a:schemeClr val="tx2"/>
                                      </p:to>
                                    </p:animClr>
                                  </p:subTnLst>
                                </p:cTn>
                              </p:par>
                              <p:par>
                                <p:cTn id="17" presetID="1" presetClass="entr" presetSubtype="0" fill="hold" grpId="0" nodeType="withEffect">
                                  <p:stCondLst>
                                    <p:cond delay="0"/>
                                  </p:stCondLst>
                                  <p:childTnLst>
                                    <p:set>
                                      <p:cBhvr>
                                        <p:cTn id="18" dur="1" fill="hold">
                                          <p:stCondLst>
                                            <p:cond delay="499"/>
                                          </p:stCondLst>
                                        </p:cTn>
                                        <p:tgtEl>
                                          <p:spTgt spid="125955">
                                            <p:txEl>
                                              <p:pRg st="5" end="5"/>
                                            </p:txEl>
                                          </p:spTgt>
                                        </p:tgtEl>
                                        <p:attrNameLst>
                                          <p:attrName>style.visibility</p:attrName>
                                        </p:attrNameLst>
                                      </p:cBhvr>
                                      <p:to>
                                        <p:strVal val="visible"/>
                                      </p:to>
                                    </p:set>
                                  </p:childTnLst>
                                  <p:subTnLst>
                                    <p:animClr>
                                      <p:cBhvr override="childStyle">
                                        <p:cTn dur="1" fill="hold" display="0" masterRel="nextClick" afterEffect="1"/>
                                        <p:tgtEl>
                                          <p:spTgt spid="125955">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685800" y="2386014"/>
            <a:ext cx="7772400" cy="3709987"/>
          </a:xfrm>
        </p:spPr>
        <p:txBody>
          <a:bodyPr/>
          <a:lstStyle/>
          <a:p>
            <a:r>
              <a:rPr lang="en-US" sz="2800" dirty="0"/>
              <a:t>Chemotherapy</a:t>
            </a:r>
          </a:p>
          <a:p>
            <a:pPr lvl="1"/>
            <a:r>
              <a:rPr lang="en-US" sz="2400" dirty="0"/>
              <a:t>Alexander Fleming, Scotland (1928) discovered </a:t>
            </a:r>
            <a:r>
              <a:rPr lang="en-US" sz="2400" dirty="0">
                <a:solidFill>
                  <a:srgbClr val="FF0000"/>
                </a:solidFill>
              </a:rPr>
              <a:t>penicillin</a:t>
            </a:r>
          </a:p>
          <a:p>
            <a:pPr lvl="1"/>
            <a:r>
              <a:rPr lang="en-US" sz="2400" dirty="0"/>
              <a:t>Selman Waksman, Ukraine (1944) discovered </a:t>
            </a:r>
            <a:r>
              <a:rPr lang="en-US" sz="2400" dirty="0">
                <a:solidFill>
                  <a:srgbClr val="FF0000"/>
                </a:solidFill>
              </a:rPr>
              <a:t>streptomycin</a:t>
            </a:r>
          </a:p>
          <a:p>
            <a:r>
              <a:rPr lang="en-US" sz="2800" dirty="0"/>
              <a:t>Problems</a:t>
            </a:r>
          </a:p>
          <a:p>
            <a:pPr lvl="1"/>
            <a:r>
              <a:rPr lang="en-US" sz="2400" dirty="0"/>
              <a:t>Toxicity of drugs =&gt; Selective toxicity</a:t>
            </a:r>
          </a:p>
          <a:p>
            <a:pPr lvl="1"/>
            <a:r>
              <a:rPr lang="en-US" sz="2400" dirty="0"/>
              <a:t>Resistance of bacteria to drugs</a:t>
            </a:r>
          </a:p>
        </p:txBody>
      </p:sp>
      <p:sp>
        <p:nvSpPr>
          <p:cNvPr id="126978" name="Rectangle 2"/>
          <p:cNvSpPr>
            <a:spLocks noGrp="1" noChangeArrowheads="1"/>
          </p:cNvSpPr>
          <p:nvPr>
            <p:ph type="title"/>
          </p:nvPr>
        </p:nvSpPr>
        <p:spPr>
          <a:xfrm>
            <a:off x="723900" y="857250"/>
            <a:ext cx="7772400" cy="762000"/>
          </a:xfrm>
        </p:spPr>
        <p:txBody>
          <a:bodyPr>
            <a:normAutofit/>
          </a:bodyPr>
          <a:lstStyle/>
          <a:p>
            <a:r>
              <a:rPr lang="en-US"/>
              <a:t>Branches of Microbiology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79">
                                            <p:txEl>
                                              <p:pRg st="0" end="0"/>
                                            </p:txEl>
                                          </p:spTgt>
                                        </p:tgtEl>
                                        <p:attrNameLst>
                                          <p:attrName>style.visibility</p:attrName>
                                        </p:attrNameLst>
                                      </p:cBhvr>
                                      <p:to>
                                        <p:strVal val="visible"/>
                                      </p:to>
                                    </p:set>
                                  </p:childTnLst>
                                  <p:subTnLst>
                                    <p:animClr>
                                      <p:cBhvr override="childStyle">
                                        <p:cTn dur="1" fill="hold" display="0" masterRel="nextClick" afterEffect="1"/>
                                        <p:tgtEl>
                                          <p:spTgt spid="126979">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499"/>
                                          </p:stCondLst>
                                        </p:cTn>
                                        <p:tgtEl>
                                          <p:spTgt spid="126979">
                                            <p:txEl>
                                              <p:pRg st="1" end="1"/>
                                            </p:txEl>
                                          </p:spTgt>
                                        </p:tgtEl>
                                        <p:attrNameLst>
                                          <p:attrName>style.visibility</p:attrName>
                                        </p:attrNameLst>
                                      </p:cBhvr>
                                      <p:to>
                                        <p:strVal val="visible"/>
                                      </p:to>
                                    </p:set>
                                  </p:childTnLst>
                                  <p:subTnLst>
                                    <p:animClr>
                                      <p:cBhvr override="childStyle">
                                        <p:cTn dur="1" fill="hold" display="0" masterRel="nextClick" afterEffect="1"/>
                                        <p:tgtEl>
                                          <p:spTgt spid="126979">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499"/>
                                          </p:stCondLst>
                                        </p:cTn>
                                        <p:tgtEl>
                                          <p:spTgt spid="126979">
                                            <p:txEl>
                                              <p:pRg st="2" end="2"/>
                                            </p:txEl>
                                          </p:spTgt>
                                        </p:tgtEl>
                                        <p:attrNameLst>
                                          <p:attrName>style.visibility</p:attrName>
                                        </p:attrNameLst>
                                      </p:cBhvr>
                                      <p:to>
                                        <p:strVal val="visible"/>
                                      </p:to>
                                    </p:set>
                                  </p:childTnLst>
                                  <p:subTnLst>
                                    <p:animClr>
                                      <p:cBhvr override="childStyle">
                                        <p:cTn dur="1" fill="hold" display="0" masterRel="nextClick" afterEffect="1"/>
                                        <p:tgtEl>
                                          <p:spTgt spid="126979">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979">
                                            <p:txEl>
                                              <p:pRg st="3" end="3"/>
                                            </p:txEl>
                                          </p:spTgt>
                                        </p:tgtEl>
                                        <p:attrNameLst>
                                          <p:attrName>style.visibility</p:attrName>
                                        </p:attrNameLst>
                                      </p:cBhvr>
                                      <p:to>
                                        <p:strVal val="visible"/>
                                      </p:to>
                                    </p:set>
                                  </p:childTnLst>
                                  <p:subTnLst>
                                    <p:animClr>
                                      <p:cBhvr override="childStyle">
                                        <p:cTn dur="1" fill="hold" display="0" masterRel="nextClick" afterEffect="1"/>
                                        <p:tgtEl>
                                          <p:spTgt spid="126979">
                                            <p:txEl>
                                              <p:pRg st="3" end="3"/>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499"/>
                                          </p:stCondLst>
                                        </p:cTn>
                                        <p:tgtEl>
                                          <p:spTgt spid="126979">
                                            <p:txEl>
                                              <p:pRg st="4" end="4"/>
                                            </p:txEl>
                                          </p:spTgt>
                                        </p:tgtEl>
                                        <p:attrNameLst>
                                          <p:attrName>style.visibility</p:attrName>
                                        </p:attrNameLst>
                                      </p:cBhvr>
                                      <p:to>
                                        <p:strVal val="visible"/>
                                      </p:to>
                                    </p:set>
                                  </p:childTnLst>
                                  <p:subTnLst>
                                    <p:animClr>
                                      <p:cBhvr override="childStyle">
                                        <p:cTn dur="1" fill="hold" display="0" masterRel="nextClick" afterEffect="1"/>
                                        <p:tgtEl>
                                          <p:spTgt spid="126979">
                                            <p:txEl>
                                              <p:pRg st="4" end="4"/>
                                            </p:txEl>
                                          </p:spTgt>
                                        </p:tgtEl>
                                        <p:attrNameLst>
                                          <p:attrName>ppt_c</p:attrName>
                                        </p:attrNameLst>
                                      </p:cBhvr>
                                      <p:to>
                                        <a:schemeClr val="tx2"/>
                                      </p:to>
                                    </p:animClr>
                                  </p:subTnLst>
                                </p:cTn>
                              </p:par>
                              <p:par>
                                <p:cTn id="17" presetID="1" presetClass="entr" presetSubtype="0" fill="hold" grpId="0" nodeType="withEffect">
                                  <p:stCondLst>
                                    <p:cond delay="0"/>
                                  </p:stCondLst>
                                  <p:childTnLst>
                                    <p:set>
                                      <p:cBhvr>
                                        <p:cTn id="18" dur="1" fill="hold">
                                          <p:stCondLst>
                                            <p:cond delay="499"/>
                                          </p:stCondLst>
                                        </p:cTn>
                                        <p:tgtEl>
                                          <p:spTgt spid="126979">
                                            <p:txEl>
                                              <p:pRg st="5" end="5"/>
                                            </p:txEl>
                                          </p:spTgt>
                                        </p:tgtEl>
                                        <p:attrNameLst>
                                          <p:attrName>style.visibility</p:attrName>
                                        </p:attrNameLst>
                                      </p:cBhvr>
                                      <p:to>
                                        <p:strVal val="visible"/>
                                      </p:to>
                                    </p:set>
                                  </p:childTnLst>
                                  <p:subTnLst>
                                    <p:animClr>
                                      <p:cBhvr override="childStyle">
                                        <p:cTn dur="1" fill="hold" display="0" masterRel="nextClick" afterEffect="1"/>
                                        <p:tgtEl>
                                          <p:spTgt spid="126979">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685800" y="2386014"/>
            <a:ext cx="7772400" cy="3709987"/>
          </a:xfrm>
        </p:spPr>
        <p:txBody>
          <a:bodyPr/>
          <a:lstStyle/>
          <a:p>
            <a:pPr>
              <a:lnSpc>
                <a:spcPct val="90000"/>
              </a:lnSpc>
            </a:pPr>
            <a:r>
              <a:rPr lang="en-US" dirty="0"/>
              <a:t>Recombinant DNA Technology</a:t>
            </a:r>
          </a:p>
          <a:p>
            <a:pPr lvl="1">
              <a:lnSpc>
                <a:spcPct val="90000"/>
              </a:lnSpc>
            </a:pPr>
            <a:r>
              <a:rPr lang="en-US" dirty="0"/>
              <a:t>Recombinant DNA</a:t>
            </a:r>
          </a:p>
          <a:p>
            <a:pPr lvl="1">
              <a:lnSpc>
                <a:spcPct val="90000"/>
              </a:lnSpc>
            </a:pPr>
            <a:r>
              <a:rPr lang="en-US" dirty="0"/>
              <a:t>Genetic engineering/biotechnology</a:t>
            </a:r>
          </a:p>
          <a:p>
            <a:pPr lvl="1">
              <a:lnSpc>
                <a:spcPct val="90000"/>
              </a:lnSpc>
            </a:pPr>
            <a:r>
              <a:rPr lang="en-US" dirty="0">
                <a:solidFill>
                  <a:srgbClr val="FF0000"/>
                </a:solidFill>
              </a:rPr>
              <a:t>Microbial genetics </a:t>
            </a:r>
            <a:r>
              <a:rPr lang="en-US" dirty="0"/>
              <a:t>– mechanism by which microbes inherit genes</a:t>
            </a:r>
          </a:p>
          <a:p>
            <a:pPr lvl="1">
              <a:lnSpc>
                <a:spcPct val="90000"/>
              </a:lnSpc>
            </a:pPr>
            <a:r>
              <a:rPr lang="en-US" dirty="0">
                <a:solidFill>
                  <a:srgbClr val="FF0000"/>
                </a:solidFill>
              </a:rPr>
              <a:t>Molecular biology </a:t>
            </a:r>
            <a:r>
              <a:rPr lang="en-US" dirty="0"/>
              <a:t>– structure and function (expression) of genes</a:t>
            </a:r>
          </a:p>
          <a:p>
            <a:pPr lvl="1">
              <a:lnSpc>
                <a:spcPct val="90000"/>
              </a:lnSpc>
            </a:pPr>
            <a:r>
              <a:rPr lang="en-US" dirty="0"/>
              <a:t>Molecular epidemiology/diagnostics</a:t>
            </a:r>
          </a:p>
          <a:p>
            <a:pPr>
              <a:lnSpc>
                <a:spcPct val="90000"/>
              </a:lnSpc>
            </a:pPr>
            <a:endParaRPr lang="en-US" dirty="0"/>
          </a:p>
        </p:txBody>
      </p:sp>
      <p:sp>
        <p:nvSpPr>
          <p:cNvPr id="128002" name="Rectangle 2"/>
          <p:cNvSpPr>
            <a:spLocks noGrp="1" noChangeArrowheads="1"/>
          </p:cNvSpPr>
          <p:nvPr>
            <p:ph type="title"/>
          </p:nvPr>
        </p:nvSpPr>
        <p:spPr>
          <a:xfrm>
            <a:off x="723900" y="857250"/>
            <a:ext cx="7772400" cy="762000"/>
          </a:xfrm>
        </p:spPr>
        <p:txBody>
          <a:bodyPr>
            <a:normAutofit/>
          </a:bodyPr>
          <a:lstStyle/>
          <a:p>
            <a:r>
              <a:rPr lang="en-US"/>
              <a:t>Branches of Microbiology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80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80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80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80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80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685800" y="2386014"/>
            <a:ext cx="7772400" cy="3709987"/>
          </a:xfrm>
        </p:spPr>
        <p:txBody>
          <a:bodyPr/>
          <a:lstStyle/>
          <a:p>
            <a:r>
              <a:rPr lang="en-US" sz="2800"/>
              <a:t>Biotechnology</a:t>
            </a:r>
          </a:p>
          <a:p>
            <a:pPr lvl="1"/>
            <a:r>
              <a:rPr lang="en-US" sz="2400"/>
              <a:t>GMOs/GEMs for industrial, pharmaceutical and agricultural applications</a:t>
            </a:r>
          </a:p>
          <a:p>
            <a:pPr lvl="1"/>
            <a:r>
              <a:rPr lang="en-US" sz="2400"/>
              <a:t>Improvements of agriculture (plants and animals) </a:t>
            </a:r>
          </a:p>
          <a:p>
            <a:pPr lvl="1"/>
            <a:r>
              <a:rPr lang="en-US" sz="2400"/>
              <a:t>Gene therapy: inserting a missing gene or replacing a defective one in human cells</a:t>
            </a:r>
          </a:p>
          <a:p>
            <a:pPr lvl="1">
              <a:buFont typeface="Wingdings" pitchFamily="2" charset="2"/>
              <a:buNone/>
            </a:pPr>
            <a:endParaRPr lang="en-US" sz="2400"/>
          </a:p>
        </p:txBody>
      </p:sp>
      <p:sp>
        <p:nvSpPr>
          <p:cNvPr id="129026" name="Rectangle 2"/>
          <p:cNvSpPr>
            <a:spLocks noGrp="1" noChangeArrowheads="1"/>
          </p:cNvSpPr>
          <p:nvPr>
            <p:ph type="title"/>
          </p:nvPr>
        </p:nvSpPr>
        <p:spPr>
          <a:xfrm>
            <a:off x="723900" y="857250"/>
            <a:ext cx="7772400" cy="762000"/>
          </a:xfrm>
        </p:spPr>
        <p:txBody>
          <a:bodyPr>
            <a:normAutofit/>
          </a:bodyPr>
          <a:lstStyle/>
          <a:p>
            <a:r>
              <a:rPr lang="en-US"/>
              <a:t>Branches of Microbiology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9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9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9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a:t>1. Grow Bacteria</a:t>
            </a:r>
          </a:p>
          <a:p>
            <a:r>
              <a:rPr lang="en-US"/>
              <a:t>2. Isolate Bacteria</a:t>
            </a:r>
          </a:p>
          <a:p>
            <a:r>
              <a:rPr lang="en-US"/>
              <a:t>3. Grow Bacteria in pure culture</a:t>
            </a:r>
          </a:p>
          <a:p>
            <a:r>
              <a:rPr lang="en-US"/>
              <a:t>4. Observe Bacteria </a:t>
            </a:r>
          </a:p>
          <a:p>
            <a:r>
              <a:rPr lang="en-US"/>
              <a:t>5. Identify Bacteria</a:t>
            </a:r>
          </a:p>
        </p:txBody>
      </p:sp>
      <p:sp>
        <p:nvSpPr>
          <p:cNvPr id="5122" name="Rectangle 2"/>
          <p:cNvSpPr>
            <a:spLocks noGrp="1" noChangeArrowheads="1"/>
          </p:cNvSpPr>
          <p:nvPr>
            <p:ph type="title"/>
          </p:nvPr>
        </p:nvSpPr>
        <p:spPr/>
        <p:txBody>
          <a:bodyPr>
            <a:normAutofit fontScale="90000"/>
          </a:bodyPr>
          <a:lstStyle/>
          <a:p>
            <a:r>
              <a:rPr lang="en-US"/>
              <a:t>Basic techniques needed to study 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calcmode="lin" valueType="num">
                                      <p:cBhvr>
                                        <p:cTn id="15" dur="1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1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1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1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calcmode="lin" valueType="num">
                                      <p:cBhvr>
                                        <p:cTn id="23"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1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1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p:cTn id="31"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1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1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123">
                                            <p:txEl>
                                              <p:pRg st="4" end="4"/>
                                            </p:txEl>
                                          </p:spTgt>
                                        </p:tgtEl>
                                        <p:attrNameLst>
                                          <p:attrName>style.visibility</p:attrName>
                                        </p:attrNameLst>
                                      </p:cBhvr>
                                      <p:to>
                                        <p:strVal val="visible"/>
                                      </p:to>
                                    </p:set>
                                    <p:anim calcmode="lin" valueType="num">
                                      <p:cBhvr>
                                        <p:cTn id="39"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1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1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a:t>Resolving Power - ability to distinguish two distinct points</a:t>
            </a:r>
          </a:p>
          <a:p>
            <a:pPr lvl="1"/>
            <a:r>
              <a:rPr lang="en-US"/>
              <a:t>absolute limit of the Resolving Power is about 1/2  the wavelength of  light that is used to illuminate the specimen</a:t>
            </a:r>
          </a:p>
        </p:txBody>
      </p:sp>
      <p:sp>
        <p:nvSpPr>
          <p:cNvPr id="6146" name="Rectangle 2"/>
          <p:cNvSpPr>
            <a:spLocks noGrp="1" noChangeArrowheads="1"/>
          </p:cNvSpPr>
          <p:nvPr>
            <p:ph type="title"/>
          </p:nvPr>
        </p:nvSpPr>
        <p:spPr/>
        <p:txBody>
          <a:bodyPr/>
          <a:lstStyle/>
          <a:p>
            <a:r>
              <a:rPr lang="en-US"/>
              <a:t>Microscope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a:t>1. Bacteria on slide</a:t>
            </a:r>
          </a:p>
          <a:p>
            <a:r>
              <a:rPr lang="en-US"/>
              <a:t>2. Air Dry</a:t>
            </a:r>
          </a:p>
          <a:p>
            <a:r>
              <a:rPr lang="en-US"/>
              <a:t>3. Bacteria are HEAT FIXED to the slide</a:t>
            </a:r>
          </a:p>
          <a:p>
            <a:r>
              <a:rPr lang="en-US"/>
              <a:t>4. Stain is applied</a:t>
            </a:r>
          </a:p>
        </p:txBody>
      </p:sp>
      <p:sp>
        <p:nvSpPr>
          <p:cNvPr id="7170" name="Rectangle 2"/>
          <p:cNvSpPr>
            <a:spLocks noGrp="1" noChangeArrowheads="1"/>
          </p:cNvSpPr>
          <p:nvPr>
            <p:ph type="title"/>
          </p:nvPr>
        </p:nvSpPr>
        <p:spPr/>
        <p:txBody>
          <a:bodyPr/>
          <a:lstStyle/>
          <a:p>
            <a:r>
              <a:rPr lang="en-US"/>
              <a:t>Preparing smears for staining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a:bodyPr>
          <a:lstStyle/>
          <a:p>
            <a:r>
              <a:rPr lang="en-US"/>
              <a:t>Stains - salts composed of a positive and negative ion, one of which is colored </a:t>
            </a:r>
            <a:r>
              <a:rPr lang="en-US">
                <a:solidFill>
                  <a:schemeClr val="tx2"/>
                </a:solidFill>
              </a:rPr>
              <a:t>(chromophore)</a:t>
            </a:r>
            <a:endParaRPr lang="en-US">
              <a:solidFill>
                <a:schemeClr val="folHlink"/>
              </a:solidFill>
            </a:endParaRPr>
          </a:p>
          <a:p>
            <a:endParaRPr lang="en-US"/>
          </a:p>
          <a:p>
            <a:r>
              <a:rPr lang="en-US"/>
              <a:t>Basic Dyes - </a:t>
            </a:r>
            <a:r>
              <a:rPr lang="en-US" sz="2800"/>
              <a:t>chromophore is the positive ion</a:t>
            </a:r>
          </a:p>
          <a:p>
            <a:pPr lvl="1"/>
            <a:r>
              <a:rPr lang="en-US" sz="2400">
                <a:solidFill>
                  <a:schemeClr val="tx2"/>
                </a:solidFill>
              </a:rPr>
              <a:t>dye+</a:t>
            </a:r>
            <a:r>
              <a:rPr lang="en-US" sz="2400"/>
              <a:t> Cl-</a:t>
            </a:r>
          </a:p>
          <a:p>
            <a:r>
              <a:rPr lang="en-US" sz="2800"/>
              <a:t>Acid Dyes - chromophore is the negative ion</a:t>
            </a:r>
          </a:p>
          <a:p>
            <a:pPr lvl="1"/>
            <a:r>
              <a:rPr lang="en-US" sz="2400"/>
              <a:t>Na+</a:t>
            </a:r>
            <a:r>
              <a:rPr lang="en-US" sz="2400">
                <a:solidFill>
                  <a:schemeClr val="folHlink"/>
                </a:solidFill>
              </a:rPr>
              <a:t> </a:t>
            </a:r>
            <a:r>
              <a:rPr lang="en-US" sz="2400">
                <a:solidFill>
                  <a:schemeClr val="tx2"/>
                </a:solidFill>
              </a:rPr>
              <a:t>dye-</a:t>
            </a:r>
            <a:endParaRPr lang="en-US" sz="2400">
              <a:solidFill>
                <a:schemeClr val="folHlink"/>
              </a:solidFill>
            </a:endParaRPr>
          </a:p>
        </p:txBody>
      </p:sp>
      <p:sp>
        <p:nvSpPr>
          <p:cNvPr id="8194" name="Rectangle 2"/>
          <p:cNvSpPr>
            <a:spLocks noGrp="1" noChangeArrowheads="1"/>
          </p:cNvSpPr>
          <p:nvPr>
            <p:ph type="title"/>
          </p:nvPr>
        </p:nvSpPr>
        <p:spPr/>
        <p:txBody>
          <a:bodyPr/>
          <a:lstStyle/>
          <a:p>
            <a:r>
              <a:rPr lang="en-US"/>
              <a:t>Staining Reaction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endParaRPr lang="en-US"/>
          </a:p>
          <a:p>
            <a:r>
              <a:rPr lang="en-US"/>
              <a:t>Common Basic Dyes</a:t>
            </a:r>
          </a:p>
          <a:p>
            <a:pPr lvl="1"/>
            <a:r>
              <a:rPr lang="en-US">
                <a:solidFill>
                  <a:schemeClr val="accent2"/>
                </a:solidFill>
              </a:rPr>
              <a:t>crystal violet</a:t>
            </a:r>
            <a:endParaRPr lang="en-US"/>
          </a:p>
          <a:p>
            <a:pPr lvl="1"/>
            <a:r>
              <a:rPr lang="en-US">
                <a:solidFill>
                  <a:schemeClr val="folHlink"/>
                </a:solidFill>
              </a:rPr>
              <a:t>methylene blue</a:t>
            </a:r>
            <a:endParaRPr lang="en-US"/>
          </a:p>
          <a:p>
            <a:pPr lvl="1"/>
            <a:r>
              <a:rPr lang="en-US">
                <a:solidFill>
                  <a:schemeClr val="hlink"/>
                </a:solidFill>
              </a:rPr>
              <a:t>safranin</a:t>
            </a:r>
          </a:p>
          <a:p>
            <a:pPr lvl="1"/>
            <a:r>
              <a:rPr lang="en-US">
                <a:solidFill>
                  <a:schemeClr val="accent2"/>
                </a:solidFill>
              </a:rPr>
              <a:t>basic fuchsin</a:t>
            </a:r>
          </a:p>
        </p:txBody>
      </p:sp>
      <p:sp>
        <p:nvSpPr>
          <p:cNvPr id="9218" name="Rectangle 2"/>
          <p:cNvSpPr>
            <a:spLocks noGrp="1" noChangeArrowheads="1"/>
          </p:cNvSpPr>
          <p:nvPr>
            <p:ph type="title"/>
          </p:nvPr>
        </p:nvSpPr>
        <p:spPr/>
        <p:txBody>
          <a:bodyPr>
            <a:normAutofit fontScale="90000"/>
          </a:bodyPr>
          <a:lstStyle/>
          <a:p>
            <a:r>
              <a:rPr lang="en-US" sz="3200"/>
              <a:t>Bacteria are slightly negative, so are attracted to the positive chromophore of the BASIC DYE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linds(vertical)">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linds(vertical)">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blinds(vertical)">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blinds(vertical)">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blinds(vertical)">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7" name="Rectangle 5"/>
          <p:cNvSpPr>
            <a:spLocks noGrp="1" noChangeArrowheads="1"/>
          </p:cNvSpPr>
          <p:nvPr>
            <p:ph idx="1"/>
          </p:nvPr>
        </p:nvSpPr>
        <p:spPr/>
        <p:txBody>
          <a:bodyPr/>
          <a:lstStyle/>
          <a:p>
            <a:pPr>
              <a:buNone/>
            </a:pPr>
            <a:endParaRPr lang="en-GB" sz="2800" dirty="0"/>
          </a:p>
          <a:p>
            <a:r>
              <a:rPr lang="en-GB" sz="2800" dirty="0"/>
              <a:t> To introduce the following: </a:t>
            </a:r>
          </a:p>
          <a:p>
            <a:pPr lvl="1"/>
            <a:r>
              <a:rPr lang="en-GB" sz="2400" dirty="0"/>
              <a:t>The extent of the microbial world </a:t>
            </a:r>
          </a:p>
          <a:p>
            <a:pPr lvl="1">
              <a:buNone/>
            </a:pPr>
            <a:endParaRPr lang="en-GB" sz="2400" dirty="0"/>
          </a:p>
          <a:p>
            <a:pPr lvl="1"/>
            <a:r>
              <a:rPr lang="en-GB" sz="2400" dirty="0" smtClean="0"/>
              <a:t>Fundamental </a:t>
            </a:r>
            <a:r>
              <a:rPr lang="en-GB" sz="2400" dirty="0"/>
              <a:t>techniques</a:t>
            </a:r>
          </a:p>
          <a:p>
            <a:pPr lvl="1">
              <a:buNone/>
            </a:pPr>
            <a:endParaRPr lang="en-GB" sz="2400" dirty="0"/>
          </a:p>
          <a:p>
            <a:pPr lvl="1">
              <a:buNone/>
            </a:pPr>
            <a:endParaRPr lang="en-US" sz="2400" dirty="0"/>
          </a:p>
        </p:txBody>
      </p:sp>
      <p:sp>
        <p:nvSpPr>
          <p:cNvPr id="95236" name="Rectangle 4"/>
          <p:cNvSpPr>
            <a:spLocks noGrp="1" noChangeArrowheads="1"/>
          </p:cNvSpPr>
          <p:nvPr>
            <p:ph type="title"/>
          </p:nvPr>
        </p:nvSpPr>
        <p:spPr>
          <a:xfrm>
            <a:off x="685800" y="800100"/>
            <a:ext cx="7772400" cy="762000"/>
          </a:xfrm>
        </p:spPr>
        <p:txBody>
          <a:bodyPr>
            <a:normAutofit/>
          </a:bodyPr>
          <a:lstStyle/>
          <a:p>
            <a:r>
              <a:rPr lang="en-US" dirty="0"/>
              <a:t>Teaching Objectives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7">
                                            <p:txEl>
                                              <p:pRg st="1" end="1"/>
                                            </p:txEl>
                                          </p:spTgt>
                                        </p:tgtEl>
                                        <p:attrNameLst>
                                          <p:attrName>style.visibility</p:attrName>
                                        </p:attrNameLst>
                                      </p:cBhvr>
                                      <p:to>
                                        <p:strVal val="visible"/>
                                      </p:to>
                                    </p:set>
                                  </p:childTnLst>
                                  <p:subTnLst>
                                    <p:animClr>
                                      <p:cBhvr override="childStyle">
                                        <p:cTn dur="1" fill="hold" display="0" masterRel="nextClick" afterEffect="1"/>
                                        <p:tgtEl>
                                          <p:spTgt spid="95237">
                                            <p:txEl>
                                              <p:pRg st="1" end="1"/>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499"/>
                                          </p:stCondLst>
                                        </p:cTn>
                                        <p:tgtEl>
                                          <p:spTgt spid="95237">
                                            <p:txEl>
                                              <p:pRg st="2" end="2"/>
                                            </p:txEl>
                                          </p:spTgt>
                                        </p:tgtEl>
                                        <p:attrNameLst>
                                          <p:attrName>style.visibility</p:attrName>
                                        </p:attrNameLst>
                                      </p:cBhvr>
                                      <p:to>
                                        <p:strVal val="visible"/>
                                      </p:to>
                                    </p:set>
                                  </p:childTnLst>
                                  <p:subTnLst>
                                    <p:animClr>
                                      <p:cBhvr override="childStyle">
                                        <p:cTn dur="1" fill="hold" display="0" masterRel="nextClick" afterEffect="1"/>
                                        <p:tgtEl>
                                          <p:spTgt spid="95237">
                                            <p:txEl>
                                              <p:pRg st="2" end="2"/>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499"/>
                                          </p:stCondLst>
                                        </p:cTn>
                                        <p:tgtEl>
                                          <p:spTgt spid="95237">
                                            <p:txEl>
                                              <p:pRg st="4" end="4"/>
                                            </p:txEl>
                                          </p:spTgt>
                                        </p:tgtEl>
                                        <p:attrNameLst>
                                          <p:attrName>style.visibility</p:attrName>
                                        </p:attrNameLst>
                                      </p:cBhvr>
                                      <p:to>
                                        <p:strVal val="visible"/>
                                      </p:to>
                                    </p:set>
                                  </p:childTnLst>
                                  <p:subTnLst>
                                    <p:animClr>
                                      <p:cBhvr override="childStyle">
                                        <p:cTn dur="1" fill="hold" display="0" masterRel="nextClick" afterEffect="1"/>
                                        <p:tgtEl>
                                          <p:spTgt spid="9523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609600"/>
            <a:ext cx="6324600" cy="822325"/>
          </a:xfrm>
          <a:prstGeom prst="rect">
            <a:avLst/>
          </a:prstGeom>
          <a:noFill/>
          <a:ln w="12700">
            <a:noFill/>
            <a:miter lim="800000"/>
            <a:headEnd type="none" w="sm" len="sm"/>
            <a:tailEnd type="none" w="sm" len="sm"/>
          </a:ln>
          <a:effectLst/>
        </p:spPr>
        <p:txBody>
          <a:bodyPr>
            <a:spAutoFit/>
          </a:bodyPr>
          <a:lstStyle/>
          <a:p>
            <a:pPr>
              <a:spcBef>
                <a:spcPct val="50000"/>
              </a:spcBef>
            </a:pPr>
            <a:r>
              <a:rPr lang="en-US"/>
              <a:t>Acid Dyes - used for </a:t>
            </a:r>
            <a:r>
              <a:rPr lang="en-US" b="1"/>
              <a:t>Negative Staining</a:t>
            </a:r>
            <a:r>
              <a:rPr lang="en-US"/>
              <a:t> (background is stained)</a:t>
            </a:r>
            <a:endParaRPr lang="en-US" sz="3200"/>
          </a:p>
        </p:txBody>
      </p:sp>
      <p:sp>
        <p:nvSpPr>
          <p:cNvPr id="10243" name="Text Box 3"/>
          <p:cNvSpPr txBox="1">
            <a:spLocks noChangeArrowheads="1"/>
          </p:cNvSpPr>
          <p:nvPr/>
        </p:nvSpPr>
        <p:spPr bwMode="auto">
          <a:xfrm>
            <a:off x="1676400" y="2590800"/>
            <a:ext cx="7086600" cy="822325"/>
          </a:xfrm>
          <a:prstGeom prst="rect">
            <a:avLst/>
          </a:prstGeom>
          <a:noFill/>
          <a:ln w="12700">
            <a:noFill/>
            <a:miter lim="800000"/>
            <a:headEnd type="none" w="sm" len="sm"/>
            <a:tailEnd type="none" w="sm" len="sm"/>
          </a:ln>
          <a:effectLst/>
        </p:spPr>
        <p:txBody>
          <a:bodyPr>
            <a:spAutoFit/>
          </a:bodyPr>
          <a:lstStyle/>
          <a:p>
            <a:pPr>
              <a:spcBef>
                <a:spcPct val="50000"/>
              </a:spcBef>
            </a:pPr>
            <a:r>
              <a:rPr lang="en-US"/>
              <a:t>Mordant - intensifies the stain or coats a structure to make it thicker and easier to see after it is stained</a:t>
            </a:r>
            <a:endParaRPr lang="en-US" sz="1800"/>
          </a:p>
        </p:txBody>
      </p:sp>
      <p:sp>
        <p:nvSpPr>
          <p:cNvPr id="10244" name="Text Box 4"/>
          <p:cNvSpPr txBox="1">
            <a:spLocks noChangeArrowheads="1"/>
          </p:cNvSpPr>
          <p:nvPr/>
        </p:nvSpPr>
        <p:spPr bwMode="auto">
          <a:xfrm>
            <a:off x="1676400" y="3886200"/>
            <a:ext cx="6705600" cy="2830513"/>
          </a:xfrm>
          <a:prstGeom prst="rect">
            <a:avLst/>
          </a:prstGeom>
          <a:noFill/>
          <a:ln w="12700">
            <a:noFill/>
            <a:miter lim="800000"/>
            <a:headEnd type="none" w="sm" len="sm"/>
            <a:tailEnd type="none" w="sm" len="sm"/>
          </a:ln>
          <a:effectLst/>
        </p:spPr>
        <p:txBody>
          <a:bodyPr>
            <a:spAutoFit/>
          </a:bodyPr>
          <a:lstStyle/>
          <a:p>
            <a:pPr>
              <a:spcBef>
                <a:spcPct val="50000"/>
              </a:spcBef>
            </a:pPr>
            <a:r>
              <a:rPr lang="en-US"/>
              <a:t>Example:</a:t>
            </a:r>
          </a:p>
          <a:p>
            <a:pPr>
              <a:spcBef>
                <a:spcPct val="50000"/>
              </a:spcBef>
            </a:pPr>
            <a:r>
              <a:rPr lang="en-US"/>
              <a:t>    Flagella - can not normally be seen, but  a mordant can be used to increase the diameter of the flagella before it is stained</a:t>
            </a:r>
          </a:p>
          <a:p>
            <a:pPr>
              <a:spcBef>
                <a:spcPct val="50000"/>
              </a:spcBef>
            </a:pPr>
            <a:endParaRPr lang="en-US"/>
          </a:p>
          <a:p>
            <a:pPr>
              <a:spcBef>
                <a:spcPct val="50000"/>
              </a:spcBef>
            </a:pPr>
            <a:r>
              <a:rPr lang="en-US"/>
              <a:t>                     </a:t>
            </a:r>
            <a:r>
              <a:rPr lang="en-US" i="1">
                <a:solidFill>
                  <a:schemeClr val="tx2"/>
                </a:solidFill>
              </a:rPr>
              <a:t>Salmonella typhosa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a:t>React differently with different types of bacteria</a:t>
            </a:r>
          </a:p>
          <a:p>
            <a:endParaRPr lang="en-US"/>
          </a:p>
          <a:p>
            <a:r>
              <a:rPr lang="en-US"/>
              <a:t>2 Most Common</a:t>
            </a:r>
          </a:p>
          <a:p>
            <a:pPr lvl="1"/>
            <a:r>
              <a:rPr lang="en-US"/>
              <a:t>Gram Stain</a:t>
            </a:r>
          </a:p>
          <a:p>
            <a:pPr lvl="1"/>
            <a:r>
              <a:rPr lang="en-US"/>
              <a:t>Acid-Fast Stain</a:t>
            </a:r>
          </a:p>
        </p:txBody>
      </p:sp>
      <p:sp>
        <p:nvSpPr>
          <p:cNvPr id="11266" name="Rectangle 2"/>
          <p:cNvSpPr>
            <a:spLocks noGrp="1" noChangeArrowheads="1"/>
          </p:cNvSpPr>
          <p:nvPr>
            <p:ph type="title"/>
          </p:nvPr>
        </p:nvSpPr>
        <p:spPr/>
        <p:txBody>
          <a:bodyPr/>
          <a:lstStyle/>
          <a:p>
            <a:r>
              <a:rPr lang="en-US"/>
              <a:t>Differential Stains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a:t>1884 Hans Christian Gram</a:t>
            </a:r>
          </a:p>
          <a:p>
            <a:r>
              <a:rPr lang="en-US"/>
              <a:t>most important stain used in Bacteriology</a:t>
            </a:r>
          </a:p>
          <a:p>
            <a:endParaRPr lang="en-US"/>
          </a:p>
          <a:p>
            <a:r>
              <a:rPr lang="en-US"/>
              <a:t>Divides all Bacteria into 2 groups:</a:t>
            </a:r>
          </a:p>
          <a:p>
            <a:pPr lvl="1"/>
            <a:r>
              <a:rPr lang="en-US"/>
              <a:t>Gram (+)</a:t>
            </a:r>
          </a:p>
          <a:p>
            <a:pPr lvl="1"/>
            <a:r>
              <a:rPr lang="en-US"/>
              <a:t>Gram (-)</a:t>
            </a:r>
          </a:p>
        </p:txBody>
      </p:sp>
      <p:sp>
        <p:nvSpPr>
          <p:cNvPr id="12290" name="Rectangle 2"/>
          <p:cNvSpPr>
            <a:spLocks noGrp="1" noChangeArrowheads="1"/>
          </p:cNvSpPr>
          <p:nvPr>
            <p:ph type="title"/>
          </p:nvPr>
        </p:nvSpPr>
        <p:spPr/>
        <p:txBody>
          <a:bodyPr/>
          <a:lstStyle/>
          <a:p>
            <a:r>
              <a:rPr lang="en-US"/>
              <a:t>Gram Stain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 calcmode="lin" valueType="num">
                                      <p:cBhvr additive="base">
                                        <p:cTn id="25"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81200" y="457200"/>
            <a:ext cx="63246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a:t>Gram Stain</a:t>
            </a:r>
          </a:p>
        </p:txBody>
      </p:sp>
      <p:sp>
        <p:nvSpPr>
          <p:cNvPr id="14339" name="Text Box 3"/>
          <p:cNvSpPr txBox="1">
            <a:spLocks noChangeArrowheads="1"/>
          </p:cNvSpPr>
          <p:nvPr/>
        </p:nvSpPr>
        <p:spPr bwMode="auto">
          <a:xfrm>
            <a:off x="2209800" y="1828800"/>
            <a:ext cx="45720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1. Crystal violet</a:t>
            </a:r>
            <a:endParaRPr lang="en-US"/>
          </a:p>
        </p:txBody>
      </p:sp>
      <p:pic>
        <p:nvPicPr>
          <p:cNvPr id="14340" name="Picture 4" descr="U:\PowerPoint\Scanner\Micro\Gram stain 1.tif"/>
          <p:cNvPicPr>
            <a:picLocks noChangeAspect="1" noChangeArrowheads="1"/>
          </p:cNvPicPr>
          <p:nvPr/>
        </p:nvPicPr>
        <p:blipFill>
          <a:blip r:embed="rId2"/>
          <a:srcRect/>
          <a:stretch>
            <a:fillRect/>
          </a:stretch>
        </p:blipFill>
        <p:spPr bwMode="auto">
          <a:xfrm>
            <a:off x="5629275" y="609600"/>
            <a:ext cx="2671763" cy="5730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1+#ppt_w/2"/>
                                          </p:val>
                                        </p:tav>
                                        <p:tav tm="100000">
                                          <p:val>
                                            <p:strVal val="#ppt_x"/>
                                          </p:val>
                                        </p:tav>
                                      </p:tavLst>
                                    </p:anim>
                                    <p:anim calcmode="lin" valueType="num">
                                      <p:cBhvr additive="base">
                                        <p:cTn id="14"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828800" y="609600"/>
            <a:ext cx="65532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a:t>Gram Stain</a:t>
            </a:r>
            <a:endParaRPr lang="en-US"/>
          </a:p>
        </p:txBody>
      </p:sp>
      <p:sp>
        <p:nvSpPr>
          <p:cNvPr id="15363" name="Text Box 3"/>
          <p:cNvSpPr txBox="1">
            <a:spLocks noChangeArrowheads="1"/>
          </p:cNvSpPr>
          <p:nvPr/>
        </p:nvSpPr>
        <p:spPr bwMode="auto">
          <a:xfrm>
            <a:off x="1981200" y="1600200"/>
            <a:ext cx="52578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2. Grams Iodine (mordant)</a:t>
            </a:r>
            <a:endParaRPr lang="en-US"/>
          </a:p>
        </p:txBody>
      </p:sp>
      <p:pic>
        <p:nvPicPr>
          <p:cNvPr id="15364" name="Picture 4" descr="U:\PowerPoint\Scanner\Micro\Gram stain 2.tif"/>
          <p:cNvPicPr>
            <a:picLocks noChangeAspect="1" noChangeArrowheads="1"/>
          </p:cNvPicPr>
          <p:nvPr/>
        </p:nvPicPr>
        <p:blipFill>
          <a:blip r:embed="rId2"/>
          <a:srcRect/>
          <a:stretch>
            <a:fillRect/>
          </a:stretch>
        </p:blipFill>
        <p:spPr bwMode="auto">
          <a:xfrm>
            <a:off x="6434138" y="503238"/>
            <a:ext cx="2709862" cy="6354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1+#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81200" y="685800"/>
            <a:ext cx="6781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a:t>Gram Stain</a:t>
            </a:r>
          </a:p>
        </p:txBody>
      </p:sp>
      <p:sp>
        <p:nvSpPr>
          <p:cNvPr id="16387" name="Text Box 3"/>
          <p:cNvSpPr txBox="1">
            <a:spLocks noChangeArrowheads="1"/>
          </p:cNvSpPr>
          <p:nvPr/>
        </p:nvSpPr>
        <p:spPr bwMode="auto">
          <a:xfrm>
            <a:off x="2057400" y="1905000"/>
            <a:ext cx="61722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3. Alcohol</a:t>
            </a:r>
            <a:endParaRPr lang="en-US"/>
          </a:p>
        </p:txBody>
      </p:sp>
      <p:pic>
        <p:nvPicPr>
          <p:cNvPr id="16388" name="Picture 4" descr="U:\PowerPoint\Scanner\Micro\Gram stain 3.tif"/>
          <p:cNvPicPr>
            <a:picLocks noChangeAspect="1" noChangeArrowheads="1"/>
          </p:cNvPicPr>
          <p:nvPr/>
        </p:nvPicPr>
        <p:blipFill>
          <a:blip r:embed="rId2"/>
          <a:srcRect/>
          <a:stretch>
            <a:fillRect/>
          </a:stretch>
        </p:blipFill>
        <p:spPr bwMode="auto">
          <a:xfrm>
            <a:off x="5715000" y="533400"/>
            <a:ext cx="2765425" cy="5970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additive="base">
                                        <p:cTn id="11" dur="500" fill="hold"/>
                                        <p:tgtEl>
                                          <p:spTgt spid="16388"/>
                                        </p:tgtEl>
                                        <p:attrNameLst>
                                          <p:attrName>ppt_x</p:attrName>
                                        </p:attrNameLst>
                                      </p:cBhvr>
                                      <p:tavLst>
                                        <p:tav tm="0">
                                          <p:val>
                                            <p:strVal val="1+#ppt_w/2"/>
                                          </p:val>
                                        </p:tav>
                                        <p:tav tm="100000">
                                          <p:val>
                                            <p:strVal val="#ppt_x"/>
                                          </p:val>
                                        </p:tav>
                                      </p:tavLst>
                                    </p:anim>
                                    <p:anim calcmode="lin" valueType="num">
                                      <p:cBhvr additive="base">
                                        <p:cTn id="12"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438400" y="685800"/>
            <a:ext cx="59436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a:t>Gram Stain</a:t>
            </a:r>
            <a:endParaRPr lang="en-US"/>
          </a:p>
        </p:txBody>
      </p:sp>
      <p:sp>
        <p:nvSpPr>
          <p:cNvPr id="17411" name="Text Box 3"/>
          <p:cNvSpPr txBox="1">
            <a:spLocks noChangeArrowheads="1"/>
          </p:cNvSpPr>
          <p:nvPr/>
        </p:nvSpPr>
        <p:spPr bwMode="auto">
          <a:xfrm>
            <a:off x="2362200" y="1981200"/>
            <a:ext cx="60960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4. Safranin  (Counterstain)</a:t>
            </a:r>
            <a:endParaRPr lang="en-US"/>
          </a:p>
        </p:txBody>
      </p:sp>
      <p:pic>
        <p:nvPicPr>
          <p:cNvPr id="17412" name="Picture 4" descr="U:\PowerPoint\Scanner\Micro\Gram stain 4.tif"/>
          <p:cNvPicPr>
            <a:picLocks noChangeAspect="1" noChangeArrowheads="1"/>
          </p:cNvPicPr>
          <p:nvPr/>
        </p:nvPicPr>
        <p:blipFill>
          <a:blip r:embed="rId2"/>
          <a:srcRect/>
          <a:stretch>
            <a:fillRect/>
          </a:stretch>
        </p:blipFill>
        <p:spPr bwMode="auto">
          <a:xfrm>
            <a:off x="6438900" y="457200"/>
            <a:ext cx="2705100" cy="5589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1+#ppt_w/2"/>
                                          </p:val>
                                        </p:tav>
                                        <p:tav tm="100000">
                                          <p:val>
                                            <p:strVal val="#ppt_x"/>
                                          </p:val>
                                        </p:tav>
                                      </p:tavLst>
                                    </p:anim>
                                    <p:anim calcmode="lin" valueType="num">
                                      <p:cBhvr additive="base">
                                        <p:cTn id="14"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a:t>Gram (+)	</a:t>
            </a:r>
            <a:r>
              <a:rPr lang="en-US">
                <a:solidFill>
                  <a:schemeClr val="accent2"/>
                </a:solidFill>
              </a:rPr>
              <a:t>Purple</a:t>
            </a:r>
          </a:p>
          <a:p>
            <a:endParaRPr lang="en-US">
              <a:solidFill>
                <a:schemeClr val="accent2"/>
              </a:solidFill>
            </a:endParaRPr>
          </a:p>
          <a:p>
            <a:r>
              <a:rPr lang="en-US"/>
              <a:t>Gram (-)		</a:t>
            </a:r>
            <a:r>
              <a:rPr lang="en-US">
                <a:solidFill>
                  <a:schemeClr val="accent1"/>
                </a:solidFill>
              </a:rPr>
              <a:t>Red</a:t>
            </a:r>
          </a:p>
          <a:p>
            <a:endParaRPr lang="en-US">
              <a:solidFill>
                <a:schemeClr val="accent1"/>
              </a:solidFill>
            </a:endParaRPr>
          </a:p>
          <a:p>
            <a:r>
              <a:rPr lang="en-US"/>
              <a:t>Difference - due to structure of cell wall</a:t>
            </a:r>
          </a:p>
          <a:p>
            <a:pPr lvl="1"/>
            <a:r>
              <a:rPr lang="en-US"/>
              <a:t>Gram (+)      Thick cell wall</a:t>
            </a:r>
          </a:p>
          <a:p>
            <a:pPr lvl="1"/>
            <a:r>
              <a:rPr lang="en-US"/>
              <a:t>Gram (-)       Thin cell wall</a:t>
            </a:r>
            <a:endParaRPr lang="en-US">
              <a:solidFill>
                <a:schemeClr val="accent1"/>
              </a:solidFill>
            </a:endParaRPr>
          </a:p>
          <a:p>
            <a:endParaRPr lang="en-US"/>
          </a:p>
        </p:txBody>
      </p:sp>
      <p:sp>
        <p:nvSpPr>
          <p:cNvPr id="18434" name="Rectangle 2"/>
          <p:cNvSpPr>
            <a:spLocks noGrp="1" noChangeArrowheads="1"/>
          </p:cNvSpPr>
          <p:nvPr>
            <p:ph type="title"/>
          </p:nvPr>
        </p:nvSpPr>
        <p:spPr/>
        <p:txBody>
          <a:bodyPr/>
          <a:lstStyle/>
          <a:p>
            <a:r>
              <a:rPr lang="en-US"/>
              <a:t>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4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p:cTn id="15" dur="10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84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4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p:cTn id="23" dur="10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843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84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4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p:cTn id="31" dur="10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8435">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843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43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 calcmode="lin" valueType="num">
                                      <p:cBhvr>
                                        <p:cTn id="39" dur="10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8435">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843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43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ouring_plates_Slide 1 N016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52" name="Rectangle 4"/>
          <p:cNvSpPr>
            <a:spLocks noGrp="1" noChangeArrowheads="1"/>
          </p:cNvSpPr>
          <p:nvPr>
            <p:ph type="ctrTitle"/>
          </p:nvPr>
        </p:nvSpPr>
        <p:spPr>
          <a:xfrm>
            <a:off x="685800" y="1524000"/>
            <a:ext cx="7772400" cy="1143000"/>
          </a:xfrm>
        </p:spPr>
        <p:txBody>
          <a:bodyPr>
            <a:normAutofit/>
          </a:bodyPr>
          <a:lstStyle/>
          <a:p>
            <a:r>
              <a:rPr lang="en-US" b="1">
                <a:effectLst>
                  <a:outerShdw blurRad="38100" dist="38100" dir="2700000" algn="tl">
                    <a:srgbClr val="C0C0C0"/>
                  </a:outerShdw>
                </a:effectLst>
              </a:rPr>
              <a:t>Microbiological Methods</a:t>
            </a:r>
          </a:p>
        </p:txBody>
      </p:sp>
      <p:sp>
        <p:nvSpPr>
          <p:cNvPr id="2053" name="Rectangle 5"/>
          <p:cNvSpPr>
            <a:spLocks noGrp="1" noChangeArrowheads="1"/>
          </p:cNvSpPr>
          <p:nvPr>
            <p:ph type="subTitle" idx="1"/>
          </p:nvPr>
        </p:nvSpPr>
        <p:spPr>
          <a:xfrm>
            <a:off x="1143000" y="2590800"/>
            <a:ext cx="7467600" cy="3810000"/>
          </a:xfrm>
        </p:spPr>
        <p:txBody>
          <a:bodyPr>
            <a:normAutofit/>
          </a:bodyPr>
          <a:lstStyle/>
          <a:p>
            <a:r>
              <a:rPr lang="en-US" dirty="0">
                <a:effectLst>
                  <a:outerShdw blurRad="38100" dist="38100" dir="2700000" algn="tl">
                    <a:srgbClr val="C0C0C0"/>
                  </a:outerShdw>
                </a:effectLst>
              </a:rPr>
              <a:t>Making Media</a:t>
            </a:r>
          </a:p>
          <a:p>
            <a:r>
              <a:rPr lang="en-US" dirty="0">
                <a:effectLst>
                  <a:outerShdw blurRad="38100" dist="38100" dir="2700000" algn="tl">
                    <a:srgbClr val="C0C0C0"/>
                  </a:outerShdw>
                </a:effectLst>
              </a:rPr>
              <a:t>Pouring Culture Plates</a:t>
            </a:r>
          </a:p>
          <a:p>
            <a:r>
              <a:rPr lang="en-US" dirty="0">
                <a:effectLst>
                  <a:outerShdw blurRad="38100" dist="38100" dir="2700000" algn="tl">
                    <a:srgbClr val="C0C0C0"/>
                  </a:outerShdw>
                </a:effectLst>
              </a:rPr>
              <a:t>Sterile Technique</a:t>
            </a:r>
          </a:p>
          <a:p>
            <a:r>
              <a:rPr lang="en-US" dirty="0">
                <a:effectLst>
                  <a:outerShdw blurRad="38100" dist="38100" dir="2700000" algn="tl">
                    <a:srgbClr val="C0C0C0"/>
                  </a:outerShdw>
                </a:effectLst>
              </a:rPr>
              <a:t>Inoculating Plates and Culture </a:t>
            </a:r>
            <a:r>
              <a:rPr lang="en-US" dirty="0" smtClean="0">
                <a:effectLst>
                  <a:outerShdw blurRad="38100" dist="38100" dir="2700000" algn="tl">
                    <a:srgbClr val="C0C0C0"/>
                  </a:outerShdw>
                </a:effectLst>
              </a:rPr>
              <a:t>Tubes</a:t>
            </a:r>
          </a:p>
          <a:p>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marL="609600" indent="-609600"/>
            <a:r>
              <a:rPr lang="en-US"/>
              <a:t>There are two basic culture techniques used in microbiology:</a:t>
            </a:r>
          </a:p>
          <a:p>
            <a:pPr marL="990600" lvl="1" indent="-533400">
              <a:buFontTx/>
              <a:buAutoNum type="arabicPeriod"/>
            </a:pPr>
            <a:r>
              <a:rPr lang="en-US" b="1" i="1">
                <a:solidFill>
                  <a:srgbClr val="000099"/>
                </a:solidFill>
              </a:rPr>
              <a:t>Liquid culture</a:t>
            </a:r>
            <a:r>
              <a:rPr lang="en-US"/>
              <a:t>: bacteria, algae, and some fungi can be reared in </a:t>
            </a:r>
            <a:r>
              <a:rPr lang="en-US" b="1"/>
              <a:t>culture tubes</a:t>
            </a:r>
            <a:r>
              <a:rPr lang="en-US"/>
              <a:t> (</a:t>
            </a:r>
            <a:r>
              <a:rPr lang="en-US" b="1"/>
              <a:t>test tubes</a:t>
            </a:r>
            <a:r>
              <a:rPr lang="en-US"/>
              <a:t>) in a liquid medium.</a:t>
            </a:r>
          </a:p>
          <a:p>
            <a:pPr marL="1371600" lvl="2" indent="-457200">
              <a:buClr>
                <a:schemeClr val="tx2"/>
              </a:buClr>
              <a:buFont typeface="Wingdings" pitchFamily="2" charset="2"/>
              <a:buChar char="Ø"/>
            </a:pPr>
            <a:r>
              <a:rPr lang="en-US" i="1"/>
              <a:t>Liquid medium</a:t>
            </a:r>
            <a:r>
              <a:rPr lang="en-US"/>
              <a:t> is best when you want to rapidly increase the concentration of the organism or when you want to grow motile cells.</a:t>
            </a:r>
          </a:p>
        </p:txBody>
      </p:sp>
      <p:sp>
        <p:nvSpPr>
          <p:cNvPr id="4098" name="Rectangle 2"/>
          <p:cNvSpPr>
            <a:spLocks noGrp="1" noChangeArrowheads="1"/>
          </p:cNvSpPr>
          <p:nvPr>
            <p:ph type="title"/>
          </p:nvPr>
        </p:nvSpPr>
        <p:spPr/>
        <p:txBody>
          <a:bodyPr/>
          <a:lstStyle/>
          <a:p>
            <a:r>
              <a:rPr lang="en-US"/>
              <a:t>Culturing Microorganisms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1" name="Rectangle 2053"/>
          <p:cNvSpPr>
            <a:spLocks noGrp="1" noChangeArrowheads="1"/>
          </p:cNvSpPr>
          <p:nvPr>
            <p:ph idx="1"/>
          </p:nvPr>
        </p:nvSpPr>
        <p:spPr>
          <a:xfrm>
            <a:off x="657958" y="1706563"/>
            <a:ext cx="7800242" cy="4876800"/>
          </a:xfrm>
        </p:spPr>
        <p:txBody>
          <a:bodyPr/>
          <a:lstStyle/>
          <a:p>
            <a:r>
              <a:rPr lang="en-GB" sz="2800" dirty="0"/>
              <a:t>At the end of this section, students will have an appreciation of &amp;/or be able to: </a:t>
            </a:r>
          </a:p>
          <a:p>
            <a:pPr lvl="1"/>
            <a:r>
              <a:rPr lang="en-GB" sz="2400" dirty="0"/>
              <a:t>The important developments in Microbiology </a:t>
            </a:r>
          </a:p>
          <a:p>
            <a:pPr lvl="1"/>
            <a:r>
              <a:rPr lang="en-GB" sz="2400" dirty="0"/>
              <a:t>Describe basic and specialised microscopy techniques and their applications</a:t>
            </a:r>
          </a:p>
          <a:p>
            <a:pPr lvl="1"/>
            <a:r>
              <a:rPr lang="en-GB" sz="2400" dirty="0"/>
              <a:t>The extent of the microbial </a:t>
            </a:r>
            <a:r>
              <a:rPr lang="en-GB" sz="2400" dirty="0" smtClean="0"/>
              <a:t>world</a:t>
            </a:r>
            <a:endParaRPr lang="en-GB" sz="2400" dirty="0"/>
          </a:p>
        </p:txBody>
      </p:sp>
      <p:sp>
        <p:nvSpPr>
          <p:cNvPr id="96260" name="Rectangle 2052"/>
          <p:cNvSpPr>
            <a:spLocks noGrp="1" noChangeArrowheads="1"/>
          </p:cNvSpPr>
          <p:nvPr>
            <p:ph type="title"/>
          </p:nvPr>
        </p:nvSpPr>
        <p:spPr>
          <a:xfrm>
            <a:off x="685800" y="800100"/>
            <a:ext cx="7772400" cy="762000"/>
          </a:xfrm>
        </p:spPr>
        <p:txBody>
          <a:bodyPr>
            <a:normAutofit/>
          </a:bodyPr>
          <a:lstStyle/>
          <a:p>
            <a:r>
              <a:rPr lang="en-US"/>
              <a:t>Learning Outcomes…I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61">
                                            <p:txEl>
                                              <p:pRg st="0" end="0"/>
                                            </p:txEl>
                                          </p:spTgt>
                                        </p:tgtEl>
                                        <p:attrNameLst>
                                          <p:attrName>style.visibility</p:attrName>
                                        </p:attrNameLst>
                                      </p:cBhvr>
                                      <p:to>
                                        <p:strVal val="visible"/>
                                      </p:to>
                                    </p:set>
                                  </p:childTnLst>
                                  <p:subTnLst>
                                    <p:animClr>
                                      <p:cBhvr override="childStyle">
                                        <p:cTn dur="1" fill="hold" display="0" masterRel="nextClick" afterEffect="1"/>
                                        <p:tgtEl>
                                          <p:spTgt spid="96261">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499"/>
                                          </p:stCondLst>
                                        </p:cTn>
                                        <p:tgtEl>
                                          <p:spTgt spid="96261">
                                            <p:txEl>
                                              <p:pRg st="1" end="1"/>
                                            </p:txEl>
                                          </p:spTgt>
                                        </p:tgtEl>
                                        <p:attrNameLst>
                                          <p:attrName>style.visibility</p:attrName>
                                        </p:attrNameLst>
                                      </p:cBhvr>
                                      <p:to>
                                        <p:strVal val="visible"/>
                                      </p:to>
                                    </p:set>
                                  </p:childTnLst>
                                  <p:subTnLst>
                                    <p:animClr>
                                      <p:cBhvr override="childStyle">
                                        <p:cTn dur="1" fill="hold" display="0" masterRel="nextClick" afterEffect="1"/>
                                        <p:tgtEl>
                                          <p:spTgt spid="96261">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499"/>
                                          </p:stCondLst>
                                        </p:cTn>
                                        <p:tgtEl>
                                          <p:spTgt spid="96261">
                                            <p:txEl>
                                              <p:pRg st="2" end="2"/>
                                            </p:txEl>
                                          </p:spTgt>
                                        </p:tgtEl>
                                        <p:attrNameLst>
                                          <p:attrName>style.visibility</p:attrName>
                                        </p:attrNameLst>
                                      </p:cBhvr>
                                      <p:to>
                                        <p:strVal val="visible"/>
                                      </p:to>
                                    </p:set>
                                  </p:childTnLst>
                                  <p:subTnLst>
                                    <p:animClr>
                                      <p:cBhvr override="childStyle">
                                        <p:cTn dur="1" fill="hold" display="0" masterRel="nextClick" afterEffect="1"/>
                                        <p:tgtEl>
                                          <p:spTgt spid="96261">
                                            <p:txEl>
                                              <p:pRg st="2" end="2"/>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499"/>
                                          </p:stCondLst>
                                        </p:cTn>
                                        <p:tgtEl>
                                          <p:spTgt spid="96261">
                                            <p:txEl>
                                              <p:pRg st="3" end="3"/>
                                            </p:txEl>
                                          </p:spTgt>
                                        </p:tgtEl>
                                        <p:attrNameLst>
                                          <p:attrName>style.visibility</p:attrName>
                                        </p:attrNameLst>
                                      </p:cBhvr>
                                      <p:to>
                                        <p:strVal val="visible"/>
                                      </p:to>
                                    </p:set>
                                  </p:childTnLst>
                                  <p:subTnLst>
                                    <p:animClr>
                                      <p:cBhvr override="childStyle">
                                        <p:cTn dur="1" fill="hold" display="0" masterRel="nextClick" afterEffect="1"/>
                                        <p:tgtEl>
                                          <p:spTgt spid="96261">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85800" y="1600200"/>
            <a:ext cx="7772400" cy="5029200"/>
          </a:xfrm>
        </p:spPr>
        <p:txBody>
          <a:bodyPr/>
          <a:lstStyle/>
          <a:p>
            <a:pPr marL="609600" indent="-609600"/>
            <a:r>
              <a:rPr lang="en-US"/>
              <a:t>There are two basic culture techniques used in microbiology:</a:t>
            </a:r>
          </a:p>
          <a:p>
            <a:pPr marL="990600" lvl="1" indent="-533400">
              <a:buFontTx/>
              <a:buAutoNum type="arabicPeriod" startAt="2"/>
            </a:pPr>
            <a:r>
              <a:rPr lang="en-US" b="1" i="1">
                <a:solidFill>
                  <a:srgbClr val="000099"/>
                </a:solidFill>
              </a:rPr>
              <a:t>Culture Plates</a:t>
            </a:r>
            <a:r>
              <a:rPr lang="en-US" b="1" i="1"/>
              <a:t>:</a:t>
            </a:r>
            <a:r>
              <a:rPr lang="en-US"/>
              <a:t> Liquid medium is solidified using </a:t>
            </a:r>
            <a:r>
              <a:rPr lang="en-US" b="1"/>
              <a:t>agar</a:t>
            </a:r>
            <a:r>
              <a:rPr lang="en-US"/>
              <a:t> (agarose) and poured as a thin layer in the bottom of a culture dish (also sometimes called </a:t>
            </a:r>
            <a:r>
              <a:rPr lang="en-US" b="1"/>
              <a:t>petri plate</a:t>
            </a:r>
            <a:r>
              <a:rPr lang="en-US"/>
              <a:t>)</a:t>
            </a:r>
          </a:p>
          <a:p>
            <a:pPr marL="1371600" lvl="2" indent="-457200">
              <a:buClr>
                <a:schemeClr val="tx2"/>
              </a:buClr>
              <a:buFont typeface="Wingdings" pitchFamily="2" charset="2"/>
              <a:buChar char="Ø"/>
            </a:pPr>
            <a:r>
              <a:rPr lang="en-US" i="1"/>
              <a:t>Culture plates </a:t>
            </a:r>
            <a:r>
              <a:rPr lang="en-US"/>
              <a:t>are used when you want to test (1) antibiotic sensitivity, (2) estimate culture concentrations from environmental samples, or (3) isolate individual colonies from environmental samples. </a:t>
            </a:r>
            <a:endParaRPr lang="en-US" i="1"/>
          </a:p>
        </p:txBody>
      </p:sp>
      <p:sp>
        <p:nvSpPr>
          <p:cNvPr id="5122" name="Rectangle 2"/>
          <p:cNvSpPr>
            <a:spLocks noGrp="1" noChangeArrowheads="1"/>
          </p:cNvSpPr>
          <p:nvPr>
            <p:ph type="title"/>
          </p:nvPr>
        </p:nvSpPr>
        <p:spPr>
          <a:xfrm>
            <a:off x="685800" y="457200"/>
            <a:ext cx="7772400" cy="1143000"/>
          </a:xfrm>
        </p:spPr>
        <p:txBody>
          <a:bodyPr/>
          <a:lstStyle/>
          <a:p>
            <a:r>
              <a:rPr lang="en-US"/>
              <a:t>Culturing Microorganisms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buClr>
                <a:schemeClr val="tx2"/>
              </a:buClr>
              <a:buFont typeface="Wingdings" pitchFamily="2" charset="2"/>
              <a:buChar char="Ø"/>
            </a:pPr>
            <a:r>
              <a:rPr lang="en-US" sz="2800"/>
              <a:t>When culturing bacteria or other microorganisms, it is important to keep your work area as clean as possible.</a:t>
            </a:r>
          </a:p>
          <a:p>
            <a:pPr>
              <a:buClr>
                <a:schemeClr val="tx2"/>
              </a:buClr>
              <a:buFont typeface="Wingdings" pitchFamily="2" charset="2"/>
              <a:buChar char="Ø"/>
            </a:pPr>
            <a:r>
              <a:rPr lang="en-US" sz="2800"/>
              <a:t>This prevents the introduction of other microorganisms from the environment into your culture.</a:t>
            </a:r>
          </a:p>
          <a:p>
            <a:pPr>
              <a:buClr>
                <a:schemeClr val="tx2"/>
              </a:buClr>
              <a:buFont typeface="Wingdings" pitchFamily="2" charset="2"/>
              <a:buChar char="Ø"/>
            </a:pPr>
            <a:r>
              <a:rPr lang="en-US" sz="2800"/>
              <a:t>The techniques used to prevent contamination are referred to as </a:t>
            </a:r>
            <a:r>
              <a:rPr lang="en-US" sz="2800" b="1"/>
              <a:t>sterile techniques.</a:t>
            </a:r>
            <a:endParaRPr lang="en-US" sz="2800"/>
          </a:p>
        </p:txBody>
      </p:sp>
      <p:sp>
        <p:nvSpPr>
          <p:cNvPr id="9218" name="Rectangle 2"/>
          <p:cNvSpPr>
            <a:spLocks noGrp="1" noChangeArrowheads="1"/>
          </p:cNvSpPr>
          <p:nvPr>
            <p:ph type="title"/>
          </p:nvPr>
        </p:nvSpPr>
        <p:spPr/>
        <p:txBody>
          <a:bodyPr/>
          <a:lstStyle/>
          <a:p>
            <a:r>
              <a:rPr lang="en-US"/>
              <a:t>Sterile 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buClr>
                <a:schemeClr val="tx2"/>
              </a:buClr>
              <a:buFont typeface="Wingdings" pitchFamily="2" charset="2"/>
              <a:buChar char="Ø"/>
            </a:pPr>
            <a:r>
              <a:rPr lang="en-US" sz="2800"/>
              <a:t>When culturing bacteria or other microorganisms, it is important to keep your work area as clean as possible.</a:t>
            </a:r>
          </a:p>
          <a:p>
            <a:pPr>
              <a:buClr>
                <a:schemeClr val="tx2"/>
              </a:buClr>
              <a:buFont typeface="Wingdings" pitchFamily="2" charset="2"/>
              <a:buChar char="Ø"/>
            </a:pPr>
            <a:r>
              <a:rPr lang="en-US" sz="2800"/>
              <a:t>This prevents the introduction of other microorganisms from the environment into your culture.</a:t>
            </a:r>
          </a:p>
          <a:p>
            <a:pPr>
              <a:buClr>
                <a:schemeClr val="tx2"/>
              </a:buClr>
              <a:buFont typeface="Wingdings" pitchFamily="2" charset="2"/>
              <a:buChar char="Ø"/>
            </a:pPr>
            <a:r>
              <a:rPr lang="en-US" sz="2800"/>
              <a:t>The techniques used to prevent contamination are referred to as </a:t>
            </a:r>
            <a:r>
              <a:rPr lang="en-US" sz="2800" b="1"/>
              <a:t>sterile techniques.</a:t>
            </a:r>
            <a:endParaRPr lang="en-US" sz="2800"/>
          </a:p>
        </p:txBody>
      </p:sp>
      <p:sp>
        <p:nvSpPr>
          <p:cNvPr id="9218" name="Rectangle 2"/>
          <p:cNvSpPr>
            <a:spLocks noGrp="1" noChangeArrowheads="1"/>
          </p:cNvSpPr>
          <p:nvPr>
            <p:ph type="title"/>
          </p:nvPr>
        </p:nvSpPr>
        <p:spPr/>
        <p:txBody>
          <a:bodyPr/>
          <a:lstStyle/>
          <a:p>
            <a:r>
              <a:rPr lang="en-US"/>
              <a:t>Sterile 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a:bodyPr>
          <a:lstStyle/>
          <a:p>
            <a:pPr marL="609600" indent="-609600">
              <a:buFontTx/>
              <a:buAutoNum type="arabicPeriod" startAt="8"/>
            </a:pPr>
            <a:r>
              <a:rPr lang="en-US" sz="2800"/>
              <a:t>Don’t forget to wash you hands after you finish cleaning and put on a pair of sterile disposable gloves before you begin.</a:t>
            </a:r>
          </a:p>
          <a:p>
            <a:pPr marL="609600" indent="-609600">
              <a:buFontTx/>
              <a:buAutoNum type="arabicPeriod" startAt="8"/>
            </a:pPr>
            <a:r>
              <a:rPr lang="en-US" sz="2800"/>
              <a:t>Once your work area is clean, your hands are clean, and your glassware is clean and sterile, don’t contaminate the work area by placing “dirty items” such as pencils, pens, notes, or books in the sterile work area.</a:t>
            </a:r>
          </a:p>
        </p:txBody>
      </p:sp>
      <p:sp>
        <p:nvSpPr>
          <p:cNvPr id="13314" name="Rectangle 2"/>
          <p:cNvSpPr>
            <a:spLocks noGrp="1" noChangeArrowheads="1"/>
          </p:cNvSpPr>
          <p:nvPr>
            <p:ph type="title"/>
          </p:nvPr>
        </p:nvSpPr>
        <p:spPr/>
        <p:txBody>
          <a:bodyPr/>
          <a:lstStyle/>
          <a:p>
            <a:r>
              <a:rPr lang="en-US"/>
              <a:t>Sterile Technique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Media_preparation_Slide 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9" name="Rectangle 3"/>
          <p:cNvSpPr>
            <a:spLocks noGrp="1" noChangeArrowheads="1"/>
          </p:cNvSpPr>
          <p:nvPr>
            <p:ph type="title"/>
          </p:nvPr>
        </p:nvSpPr>
        <p:spPr>
          <a:xfrm>
            <a:off x="457200" y="5105400"/>
            <a:ext cx="7772400" cy="1295400"/>
          </a:xfrm>
        </p:spPr>
        <p:txBody>
          <a:bodyPr/>
          <a:lstStyle/>
          <a:p>
            <a:r>
              <a:rPr lang="en-US" b="1">
                <a:effectLst>
                  <a:outerShdw blurRad="38100" dist="38100" dir="2700000" algn="tl">
                    <a:srgbClr val="C0C0C0"/>
                  </a:outerShdw>
                </a:effectLst>
              </a:rPr>
              <a:t>Media Preparation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a:t>The type of growth medium that you use is a function of the organisms that you want to culture.  Use a reference book (there are many) to determine the type of medium that is best suited for your organism of interest.</a:t>
            </a:r>
          </a:p>
          <a:p>
            <a:r>
              <a:rPr lang="en-US"/>
              <a:t>Common media include </a:t>
            </a:r>
            <a:r>
              <a:rPr lang="en-US" i="1"/>
              <a:t>Luria Broth</a:t>
            </a:r>
            <a:r>
              <a:rPr lang="en-US"/>
              <a:t> (LB), </a:t>
            </a:r>
            <a:r>
              <a:rPr lang="en-US" i="1"/>
              <a:t>Nutrient Agar</a:t>
            </a:r>
            <a:r>
              <a:rPr lang="en-US"/>
              <a:t>, </a:t>
            </a:r>
            <a:r>
              <a:rPr lang="en-US" i="1"/>
              <a:t>Potato-Dextrose Agar</a:t>
            </a:r>
            <a:r>
              <a:rPr lang="en-US"/>
              <a:t> (PDA), </a:t>
            </a:r>
            <a:r>
              <a:rPr lang="en-US" i="1"/>
              <a:t>Bold’s Basal Medium</a:t>
            </a:r>
            <a:r>
              <a:rPr lang="en-US"/>
              <a:t> (BBM)….</a:t>
            </a:r>
          </a:p>
        </p:txBody>
      </p:sp>
      <p:sp>
        <p:nvSpPr>
          <p:cNvPr id="16386" name="Rectangle 2"/>
          <p:cNvSpPr>
            <a:spLocks noGrp="1" noChangeArrowheads="1"/>
          </p:cNvSpPr>
          <p:nvPr>
            <p:ph type="title"/>
          </p:nvPr>
        </p:nvSpPr>
        <p:spPr/>
        <p:txBody>
          <a:bodyPr/>
          <a:lstStyle/>
          <a:p>
            <a:r>
              <a:rPr lang="en-US"/>
              <a:t>Microbiological Media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p:txBody>
          <a:bodyPr/>
          <a:lstStyle/>
          <a:p>
            <a:pPr algn="ctr">
              <a:buFontTx/>
              <a:buNone/>
            </a:pPr>
            <a:r>
              <a:rPr lang="en-US" sz="2400" b="1"/>
              <a:t>Liquid Medium</a:t>
            </a:r>
          </a:p>
          <a:p>
            <a:pPr>
              <a:buFontTx/>
              <a:buNone/>
            </a:pPr>
            <a:r>
              <a:rPr lang="en-US" sz="2400"/>
              <a:t>10 g Bacto-Tryptone</a:t>
            </a:r>
          </a:p>
          <a:p>
            <a:pPr>
              <a:buFontTx/>
              <a:buNone/>
            </a:pPr>
            <a:r>
              <a:rPr lang="en-US" sz="2400"/>
              <a:t>5 g Bacto-yeast extract</a:t>
            </a:r>
          </a:p>
          <a:p>
            <a:pPr>
              <a:buFontTx/>
              <a:buNone/>
            </a:pPr>
            <a:r>
              <a:rPr lang="en-US" sz="2400"/>
              <a:t>5 g NaCl</a:t>
            </a:r>
          </a:p>
          <a:p>
            <a:pPr>
              <a:buFontTx/>
              <a:buNone/>
            </a:pPr>
            <a:r>
              <a:rPr lang="en-US" sz="2400"/>
              <a:t>Distilled H</a:t>
            </a:r>
            <a:r>
              <a:rPr lang="en-US" sz="2400" baseline="-25000"/>
              <a:t>2</a:t>
            </a:r>
            <a:r>
              <a:rPr lang="en-US" sz="2400"/>
              <a:t>O to 1 l volume</a:t>
            </a:r>
          </a:p>
          <a:p>
            <a:pPr>
              <a:buFontTx/>
              <a:buNone/>
            </a:pPr>
            <a:r>
              <a:rPr lang="en-US" sz="2400"/>
              <a:t>Adjust pH to 7.0</a:t>
            </a:r>
          </a:p>
          <a:p>
            <a:pPr>
              <a:buFontTx/>
              <a:buNone/>
            </a:pPr>
            <a:r>
              <a:rPr lang="en-US" sz="2400"/>
              <a:t>Sterilize for 45 minutes using autoclave or pressure cooker</a:t>
            </a:r>
          </a:p>
        </p:txBody>
      </p:sp>
      <p:sp>
        <p:nvSpPr>
          <p:cNvPr id="17412" name="Rectangle 4"/>
          <p:cNvSpPr>
            <a:spLocks noGrp="1" noChangeArrowheads="1"/>
          </p:cNvSpPr>
          <p:nvPr>
            <p:ph sz="half" idx="2"/>
          </p:nvPr>
        </p:nvSpPr>
        <p:spPr/>
        <p:txBody>
          <a:bodyPr/>
          <a:lstStyle/>
          <a:p>
            <a:pPr algn="ctr">
              <a:lnSpc>
                <a:spcPct val="90000"/>
              </a:lnSpc>
              <a:buFontTx/>
              <a:buNone/>
            </a:pPr>
            <a:r>
              <a:rPr lang="en-US" sz="2400" b="1"/>
              <a:t>Plate Medium</a:t>
            </a:r>
          </a:p>
          <a:p>
            <a:pPr>
              <a:lnSpc>
                <a:spcPct val="90000"/>
              </a:lnSpc>
              <a:buFontTx/>
              <a:buNone/>
            </a:pPr>
            <a:r>
              <a:rPr lang="en-US" sz="2400"/>
              <a:t>10 g Bacto-Tryptone</a:t>
            </a:r>
          </a:p>
          <a:p>
            <a:pPr>
              <a:lnSpc>
                <a:spcPct val="90000"/>
              </a:lnSpc>
              <a:buFontTx/>
              <a:buNone/>
            </a:pPr>
            <a:r>
              <a:rPr lang="en-US" sz="2400"/>
              <a:t>5 g Bacto-yeast extract</a:t>
            </a:r>
          </a:p>
          <a:p>
            <a:pPr>
              <a:lnSpc>
                <a:spcPct val="90000"/>
              </a:lnSpc>
              <a:buFontTx/>
              <a:buNone/>
            </a:pPr>
            <a:r>
              <a:rPr lang="en-US" sz="2400"/>
              <a:t>5 g NaCl</a:t>
            </a:r>
          </a:p>
          <a:p>
            <a:pPr>
              <a:lnSpc>
                <a:spcPct val="90000"/>
              </a:lnSpc>
              <a:buFontTx/>
              <a:buNone/>
            </a:pPr>
            <a:r>
              <a:rPr lang="en-US" sz="2400"/>
              <a:t>Distilled H</a:t>
            </a:r>
            <a:r>
              <a:rPr lang="en-US" sz="2400" baseline="-25000"/>
              <a:t>2</a:t>
            </a:r>
            <a:r>
              <a:rPr lang="en-US" sz="2400"/>
              <a:t>O to 1 l volume</a:t>
            </a:r>
          </a:p>
          <a:p>
            <a:pPr>
              <a:lnSpc>
                <a:spcPct val="90000"/>
              </a:lnSpc>
              <a:buFontTx/>
              <a:buNone/>
            </a:pPr>
            <a:r>
              <a:rPr lang="en-US" sz="2400"/>
              <a:t>20 g agarose</a:t>
            </a:r>
          </a:p>
          <a:p>
            <a:pPr>
              <a:lnSpc>
                <a:spcPct val="90000"/>
              </a:lnSpc>
              <a:buFontTx/>
              <a:buNone/>
            </a:pPr>
            <a:r>
              <a:rPr lang="en-US" sz="2400"/>
              <a:t>Adjust pH to 7.0</a:t>
            </a:r>
          </a:p>
          <a:p>
            <a:pPr>
              <a:lnSpc>
                <a:spcPct val="90000"/>
              </a:lnSpc>
              <a:buFontTx/>
              <a:buNone/>
            </a:pPr>
            <a:r>
              <a:rPr lang="en-US" sz="2400"/>
              <a:t>Sterilize for 45 minutes using autoclave or pressure cooker</a:t>
            </a:r>
          </a:p>
        </p:txBody>
      </p:sp>
      <p:sp>
        <p:nvSpPr>
          <p:cNvPr id="17410" name="Rectangle 2"/>
          <p:cNvSpPr>
            <a:spLocks noGrp="1" noChangeArrowheads="1"/>
          </p:cNvSpPr>
          <p:nvPr>
            <p:ph type="title"/>
          </p:nvPr>
        </p:nvSpPr>
        <p:spPr/>
        <p:txBody>
          <a:bodyPr/>
          <a:lstStyle/>
          <a:p>
            <a:r>
              <a:rPr lang="en-US"/>
              <a:t>Luria Broth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buFontTx/>
              <a:buNone/>
            </a:pPr>
            <a:r>
              <a:rPr lang="en-US"/>
              <a:t>Things to remember:</a:t>
            </a:r>
          </a:p>
          <a:p>
            <a:pPr lvl="1">
              <a:buClr>
                <a:schemeClr val="tx2"/>
              </a:buClr>
              <a:buSzPct val="145000"/>
              <a:buFont typeface="Wingdings" pitchFamily="2" charset="2"/>
              <a:buChar char="ü"/>
            </a:pPr>
            <a:r>
              <a:rPr lang="en-US"/>
              <a:t>The volume of media (liquid or plate) should be roughly ½ the volume of the container in which it is placed for sterilization realizing that the liquid expands under increased heat and pressure during the sterilization process.</a:t>
            </a:r>
          </a:p>
          <a:p>
            <a:pPr lvl="1">
              <a:buClr>
                <a:schemeClr val="tx2"/>
              </a:buClr>
              <a:buSzPct val="145000"/>
              <a:buFont typeface="Wingdings" pitchFamily="2" charset="2"/>
              <a:buChar char="ü"/>
            </a:pPr>
            <a:r>
              <a:rPr lang="en-US"/>
              <a:t>Estimate plate quantities (how many you need to make) as a function of 15-20 ml per plate.</a:t>
            </a:r>
          </a:p>
        </p:txBody>
      </p:sp>
      <p:sp>
        <p:nvSpPr>
          <p:cNvPr id="19458" name="Rectangle 2"/>
          <p:cNvSpPr>
            <a:spLocks noGrp="1" noChangeArrowheads="1"/>
          </p:cNvSpPr>
          <p:nvPr>
            <p:ph type="title"/>
          </p:nvPr>
        </p:nvSpPr>
        <p:spPr/>
        <p:txBody>
          <a:bodyPr/>
          <a:lstStyle/>
          <a:p>
            <a:r>
              <a:rPr lang="en-US"/>
              <a:t>Luria Broth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Assemble_chemicals_Slide 1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483" name="Text Box 3"/>
          <p:cNvSpPr txBox="1">
            <a:spLocks noChangeArrowheads="1"/>
          </p:cNvSpPr>
          <p:nvPr/>
        </p:nvSpPr>
        <p:spPr bwMode="auto">
          <a:xfrm>
            <a:off x="914400" y="152400"/>
            <a:ext cx="8001000" cy="1190625"/>
          </a:xfrm>
          <a:prstGeom prst="rect">
            <a:avLst/>
          </a:prstGeom>
          <a:noFill/>
          <a:ln w="9525">
            <a:noFill/>
            <a:miter lim="800000"/>
            <a:headEnd/>
            <a:tailEnd/>
          </a:ln>
          <a:effectLst/>
        </p:spPr>
        <p:txBody>
          <a:bodyPr>
            <a:spAutoFit/>
          </a:bodyPr>
          <a:lstStyle/>
          <a:p>
            <a:pPr>
              <a:spcBef>
                <a:spcPct val="50000"/>
              </a:spcBef>
            </a:pPr>
            <a:r>
              <a:rPr lang="en-US" sz="3600">
                <a:solidFill>
                  <a:schemeClr val="accent2"/>
                </a:solidFill>
              </a:rPr>
              <a:t>Assemble all of your chemicals in your work area before you begin.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Ingredients_on_scale_Slide 15"/>
          <p:cNvPicPr>
            <a:picLocks noChangeAspect="1" noChangeArrowheads="1"/>
          </p:cNvPicPr>
          <p:nvPr/>
        </p:nvPicPr>
        <p:blipFill>
          <a:blip r:embed="rId2"/>
          <a:srcRect/>
          <a:stretch>
            <a:fillRect/>
          </a:stretch>
        </p:blipFill>
        <p:spPr bwMode="auto">
          <a:xfrm>
            <a:off x="0" y="0"/>
            <a:ext cx="9144000" cy="6891338"/>
          </a:xfrm>
          <a:prstGeom prst="rect">
            <a:avLst/>
          </a:prstGeom>
          <a:noFill/>
        </p:spPr>
      </p:pic>
      <p:sp>
        <p:nvSpPr>
          <p:cNvPr id="21507" name="Text Box 3"/>
          <p:cNvSpPr txBox="1">
            <a:spLocks noChangeArrowheads="1"/>
          </p:cNvSpPr>
          <p:nvPr/>
        </p:nvSpPr>
        <p:spPr bwMode="auto">
          <a:xfrm>
            <a:off x="0" y="1600200"/>
            <a:ext cx="5486400" cy="1739900"/>
          </a:xfrm>
          <a:prstGeom prst="rect">
            <a:avLst/>
          </a:prstGeom>
          <a:noFill/>
          <a:ln w="9525">
            <a:noFill/>
            <a:miter lim="800000"/>
            <a:headEnd/>
            <a:tailEnd/>
          </a:ln>
          <a:effectLst/>
        </p:spPr>
        <p:txBody>
          <a:bodyPr>
            <a:spAutoFit/>
          </a:bodyPr>
          <a:lstStyle/>
          <a:p>
            <a:pPr>
              <a:spcBef>
                <a:spcPct val="50000"/>
              </a:spcBef>
            </a:pPr>
            <a:r>
              <a:rPr lang="en-US" sz="3600">
                <a:solidFill>
                  <a:schemeClr val="accent2"/>
                </a:solidFill>
              </a:rPr>
              <a:t>Accurately weigh each of the dry ingredients in your culture media.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9" name="Rectangle 5"/>
          <p:cNvSpPr>
            <a:spLocks noGrp="1" noChangeArrowheads="1"/>
          </p:cNvSpPr>
          <p:nvPr>
            <p:ph idx="1"/>
          </p:nvPr>
        </p:nvSpPr>
        <p:spPr>
          <a:xfrm>
            <a:off x="1951892" y="1462089"/>
            <a:ext cx="6506308" cy="5197475"/>
          </a:xfrm>
        </p:spPr>
        <p:txBody>
          <a:bodyPr>
            <a:normAutofit/>
          </a:bodyPr>
          <a:lstStyle/>
          <a:p>
            <a:pPr>
              <a:lnSpc>
                <a:spcPct val="90000"/>
              </a:lnSpc>
            </a:pPr>
            <a:r>
              <a:rPr lang="en-GB" sz="2800" b="1" dirty="0">
                <a:solidFill>
                  <a:srgbClr val="FF0000"/>
                </a:solidFill>
              </a:rPr>
              <a:t>Scope of Microbiology</a:t>
            </a:r>
          </a:p>
          <a:p>
            <a:pPr lvl="1">
              <a:lnSpc>
                <a:spcPct val="90000"/>
              </a:lnSpc>
            </a:pPr>
            <a:r>
              <a:rPr lang="en-GB" sz="2400" dirty="0"/>
              <a:t>Extent of the microbial world</a:t>
            </a:r>
          </a:p>
          <a:p>
            <a:pPr>
              <a:lnSpc>
                <a:spcPct val="90000"/>
              </a:lnSpc>
            </a:pPr>
            <a:r>
              <a:rPr lang="en-GB" sz="2800" b="1" dirty="0" smtClean="0">
                <a:solidFill>
                  <a:srgbClr val="FF0000"/>
                </a:solidFill>
              </a:rPr>
              <a:t>Techniques</a:t>
            </a:r>
            <a:r>
              <a:rPr lang="en-GB" sz="2800" dirty="0" smtClean="0">
                <a:solidFill>
                  <a:srgbClr val="FF0000"/>
                </a:solidFill>
              </a:rPr>
              <a:t> </a:t>
            </a:r>
            <a:endParaRPr lang="en-US" sz="2800" dirty="0">
              <a:solidFill>
                <a:srgbClr val="FF0000"/>
              </a:solidFill>
            </a:endParaRPr>
          </a:p>
          <a:p>
            <a:pPr lvl="1">
              <a:lnSpc>
                <a:spcPct val="90000"/>
              </a:lnSpc>
            </a:pPr>
            <a:r>
              <a:rPr lang="en-GB" sz="2400" dirty="0"/>
              <a:t>Microscopy and Staining </a:t>
            </a:r>
          </a:p>
          <a:p>
            <a:pPr lvl="1">
              <a:lnSpc>
                <a:spcPct val="90000"/>
              </a:lnSpc>
            </a:pPr>
            <a:r>
              <a:rPr lang="en-GB" sz="2400" dirty="0"/>
              <a:t>Pure culture methods</a:t>
            </a:r>
            <a:r>
              <a:rPr lang="en-US" sz="2400" dirty="0"/>
              <a:t> </a:t>
            </a:r>
            <a:endParaRPr lang="en-US" sz="2800" b="1" dirty="0">
              <a:solidFill>
                <a:srgbClr val="FFFF00"/>
              </a:solidFill>
            </a:endParaRPr>
          </a:p>
          <a:p>
            <a:pPr>
              <a:lnSpc>
                <a:spcPct val="90000"/>
              </a:lnSpc>
              <a:buNone/>
            </a:pPr>
            <a:endParaRPr lang="en-US" sz="2800" b="1" dirty="0">
              <a:solidFill>
                <a:srgbClr val="FFFF00"/>
              </a:solidFill>
            </a:endParaRPr>
          </a:p>
          <a:p>
            <a:pPr lvl="1">
              <a:lnSpc>
                <a:spcPct val="90000"/>
              </a:lnSpc>
              <a:buNone/>
            </a:pPr>
            <a:endParaRPr lang="en-US" sz="2400" dirty="0"/>
          </a:p>
          <a:p>
            <a:pPr lvl="1">
              <a:lnSpc>
                <a:spcPct val="90000"/>
              </a:lnSpc>
              <a:buNone/>
            </a:pPr>
            <a:endParaRPr lang="en-US" sz="2400" dirty="0"/>
          </a:p>
        </p:txBody>
      </p:sp>
      <p:sp>
        <p:nvSpPr>
          <p:cNvPr id="98308" name="Rectangle 4"/>
          <p:cNvSpPr>
            <a:spLocks noGrp="1" noChangeArrowheads="1"/>
          </p:cNvSpPr>
          <p:nvPr>
            <p:ph type="title"/>
          </p:nvPr>
        </p:nvSpPr>
        <p:spPr>
          <a:xfrm>
            <a:off x="685800" y="585788"/>
            <a:ext cx="7772400" cy="762000"/>
          </a:xfrm>
        </p:spPr>
        <p:txBody>
          <a:bodyPr>
            <a:normAutofit/>
          </a:bodyPr>
          <a:lstStyle/>
          <a:p>
            <a:r>
              <a:rPr lang="en-US" dirty="0"/>
              <a:t>Lecture Plan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9">
                                            <p:txEl>
                                              <p:pRg st="0" end="0"/>
                                            </p:txEl>
                                          </p:spTgt>
                                        </p:tgtEl>
                                        <p:attrNameLst>
                                          <p:attrName>style.visibility</p:attrName>
                                        </p:attrNameLst>
                                      </p:cBhvr>
                                      <p:to>
                                        <p:strVal val="visible"/>
                                      </p:to>
                                    </p:set>
                                  </p:childTnLst>
                                  <p:subTnLst>
                                    <p:animClr>
                                      <p:cBhvr override="childStyle">
                                        <p:cTn dur="1" fill="hold" display="0" masterRel="nextClick" afterEffect="1"/>
                                        <p:tgtEl>
                                          <p:spTgt spid="98309">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499"/>
                                          </p:stCondLst>
                                        </p:cTn>
                                        <p:tgtEl>
                                          <p:spTgt spid="98309">
                                            <p:txEl>
                                              <p:pRg st="1" end="1"/>
                                            </p:txEl>
                                          </p:spTgt>
                                        </p:tgtEl>
                                        <p:attrNameLst>
                                          <p:attrName>style.visibility</p:attrName>
                                        </p:attrNameLst>
                                      </p:cBhvr>
                                      <p:to>
                                        <p:strVal val="visible"/>
                                      </p:to>
                                    </p:set>
                                  </p:childTnLst>
                                  <p:subTnLst>
                                    <p:animClr>
                                      <p:cBhvr override="childStyle">
                                        <p:cTn dur="1" fill="hold" display="0" masterRel="nextClick" afterEffect="1"/>
                                        <p:tgtEl>
                                          <p:spTgt spid="98309">
                                            <p:txEl>
                                              <p:pRg st="1" end="1"/>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8309">
                                            <p:txEl>
                                              <p:pRg st="2" end="2"/>
                                            </p:txEl>
                                          </p:spTgt>
                                        </p:tgtEl>
                                        <p:attrNameLst>
                                          <p:attrName>style.visibility</p:attrName>
                                        </p:attrNameLst>
                                      </p:cBhvr>
                                      <p:to>
                                        <p:strVal val="visible"/>
                                      </p:to>
                                    </p:set>
                                  </p:childTnLst>
                                  <p:subTnLst>
                                    <p:animClr>
                                      <p:cBhvr override="childStyle">
                                        <p:cTn dur="1" fill="hold" display="0" masterRel="nextClick" afterEffect="1"/>
                                        <p:tgtEl>
                                          <p:spTgt spid="98309">
                                            <p:txEl>
                                              <p:pRg st="2" end="2"/>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499"/>
                                          </p:stCondLst>
                                        </p:cTn>
                                        <p:tgtEl>
                                          <p:spTgt spid="98309">
                                            <p:txEl>
                                              <p:pRg st="3" end="3"/>
                                            </p:txEl>
                                          </p:spTgt>
                                        </p:tgtEl>
                                        <p:attrNameLst>
                                          <p:attrName>style.visibility</p:attrName>
                                        </p:attrNameLst>
                                      </p:cBhvr>
                                      <p:to>
                                        <p:strVal val="visible"/>
                                      </p:to>
                                    </p:set>
                                  </p:childTnLst>
                                  <p:subTnLst>
                                    <p:animClr>
                                      <p:cBhvr override="childStyle">
                                        <p:cTn dur="1" fill="hold" display="0" masterRel="nextClick" afterEffect="1"/>
                                        <p:tgtEl>
                                          <p:spTgt spid="98309">
                                            <p:txEl>
                                              <p:pRg st="3" end="3"/>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499"/>
                                          </p:stCondLst>
                                        </p:cTn>
                                        <p:tgtEl>
                                          <p:spTgt spid="98309">
                                            <p:txEl>
                                              <p:pRg st="4" end="4"/>
                                            </p:txEl>
                                          </p:spTgt>
                                        </p:tgtEl>
                                        <p:attrNameLst>
                                          <p:attrName>style.visibility</p:attrName>
                                        </p:attrNameLst>
                                      </p:cBhvr>
                                      <p:to>
                                        <p:strVal val="visible"/>
                                      </p:to>
                                    </p:set>
                                  </p:childTnLst>
                                  <p:subTnLst>
                                    <p:animClr>
                                      <p:cBhvr override="childStyle">
                                        <p:cTn dur="1" fill="hold" display="0" masterRel="nextClick" afterEffect="1"/>
                                        <p:tgtEl>
                                          <p:spTgt spid="98309">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Adding_dry_culture_Slide 1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2" name="Text Box 4"/>
          <p:cNvSpPr txBox="1">
            <a:spLocks noChangeArrowheads="1"/>
          </p:cNvSpPr>
          <p:nvPr/>
        </p:nvSpPr>
        <p:spPr bwMode="auto">
          <a:xfrm>
            <a:off x="1219200" y="3962400"/>
            <a:ext cx="7239000" cy="1190625"/>
          </a:xfrm>
          <a:prstGeom prst="rect">
            <a:avLst/>
          </a:prstGeom>
          <a:noFill/>
          <a:ln w="9525">
            <a:noFill/>
            <a:miter lim="800000"/>
            <a:headEnd/>
            <a:tailEnd/>
          </a:ln>
          <a:effectLst/>
        </p:spPr>
        <p:txBody>
          <a:bodyPr>
            <a:spAutoFit/>
          </a:bodyPr>
          <a:lstStyle/>
          <a:p>
            <a:pPr>
              <a:spcBef>
                <a:spcPct val="50000"/>
              </a:spcBef>
            </a:pPr>
            <a:r>
              <a:rPr lang="en-US" sz="3600" b="1">
                <a:solidFill>
                  <a:schemeClr val="accent2"/>
                </a:solidFill>
              </a:rPr>
              <a:t>Add each dry culture medium ingredient to the culture flask.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Luria_broth_hot_plate_Slide 1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5" name="Text Box 3"/>
          <p:cNvSpPr txBox="1">
            <a:spLocks noChangeArrowheads="1"/>
          </p:cNvSpPr>
          <p:nvPr/>
        </p:nvSpPr>
        <p:spPr bwMode="auto">
          <a:xfrm>
            <a:off x="762000" y="1828800"/>
            <a:ext cx="8077200" cy="3387725"/>
          </a:xfrm>
          <a:prstGeom prst="rect">
            <a:avLst/>
          </a:prstGeom>
          <a:noFill/>
          <a:ln w="9525">
            <a:noFill/>
            <a:miter lim="800000"/>
            <a:headEnd/>
            <a:tailEnd/>
          </a:ln>
          <a:effectLst/>
        </p:spPr>
        <p:txBody>
          <a:bodyPr>
            <a:spAutoFit/>
          </a:bodyPr>
          <a:lstStyle/>
          <a:p>
            <a:pPr>
              <a:spcBef>
                <a:spcPct val="50000"/>
              </a:spcBef>
            </a:pPr>
            <a:r>
              <a:rPr lang="en-US" sz="3600" b="1">
                <a:solidFill>
                  <a:srgbClr val="000099"/>
                </a:solidFill>
              </a:rPr>
              <a:t>Add distilled (or deionized) water to make the correct volume.  Heat AND stir (agar will burn if it is not stirred) until all of the ingredients go into solution.  When the media boils, it is ready for sterilization.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Media_sterilization_Slide 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5" name="Rectangle 3"/>
          <p:cNvSpPr>
            <a:spLocks noGrp="1" noChangeArrowheads="1"/>
          </p:cNvSpPr>
          <p:nvPr>
            <p:ph type="title"/>
          </p:nvPr>
        </p:nvSpPr>
        <p:spPr>
          <a:xfrm>
            <a:off x="990600" y="1295400"/>
            <a:ext cx="6705600" cy="1295400"/>
          </a:xfrm>
        </p:spPr>
        <p:txBody>
          <a:bodyPr/>
          <a:lstStyle/>
          <a:p>
            <a:r>
              <a:rPr lang="en-US" b="1">
                <a:effectLst>
                  <a:outerShdw blurRad="38100" dist="38100" dir="2700000" algn="tl">
                    <a:srgbClr val="C0C0C0"/>
                  </a:outerShdw>
                </a:effectLst>
              </a:rPr>
              <a:t>Media Sterilization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752600"/>
            <a:ext cx="7772400" cy="4419600"/>
          </a:xfrm>
        </p:spPr>
        <p:txBody>
          <a:bodyPr>
            <a:normAutofit lnSpcReduction="10000"/>
          </a:bodyPr>
          <a:lstStyle/>
          <a:p>
            <a:pPr marL="609600" indent="-609600">
              <a:buFontTx/>
              <a:buBlip>
                <a:blip r:embed="rId2"/>
              </a:buBlip>
            </a:pPr>
            <a:r>
              <a:rPr lang="en-US" sz="3000"/>
              <a:t>There are two reliable methods used to sterilize microbial culture media:</a:t>
            </a:r>
          </a:p>
          <a:p>
            <a:pPr marL="990600" lvl="1" indent="-533400">
              <a:buClr>
                <a:srgbClr val="000099"/>
              </a:buClr>
              <a:buFontTx/>
              <a:buAutoNum type="arabicPeriod"/>
            </a:pPr>
            <a:r>
              <a:rPr lang="en-US" sz="2600"/>
              <a:t>autoclave</a:t>
            </a:r>
          </a:p>
          <a:p>
            <a:pPr marL="990600" lvl="1" indent="-533400">
              <a:buClr>
                <a:srgbClr val="000099"/>
              </a:buClr>
              <a:buFontTx/>
              <a:buAutoNum type="arabicPeriod"/>
            </a:pPr>
            <a:r>
              <a:rPr lang="en-US" sz="2600"/>
              <a:t>pressure cooker</a:t>
            </a:r>
          </a:p>
          <a:p>
            <a:pPr marL="609600" indent="-609600">
              <a:buFontTx/>
              <a:buBlip>
                <a:blip r:embed="rId2"/>
              </a:buBlip>
            </a:pPr>
            <a:r>
              <a:rPr lang="en-US" sz="3000"/>
              <a:t>When using an autoclave, use the “wet” setting for sterilizing liquids (flasks, bottles, culture tubes, etc), and use the “dry” setting when sterilizing empty containers, stoppers, etc.</a:t>
            </a:r>
            <a:endParaRPr lang="en-US"/>
          </a:p>
        </p:txBody>
      </p:sp>
      <p:sp>
        <p:nvSpPr>
          <p:cNvPr id="30722" name="Rectangle 2"/>
          <p:cNvSpPr>
            <a:spLocks noGrp="1" noChangeArrowheads="1"/>
          </p:cNvSpPr>
          <p:nvPr>
            <p:ph type="title"/>
          </p:nvPr>
        </p:nvSpPr>
        <p:spPr/>
        <p:txBody>
          <a:bodyPr/>
          <a:lstStyle/>
          <a:p>
            <a:r>
              <a:rPr lang="en-US"/>
              <a:t>Media Sterilization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buFontTx/>
              <a:buBlip>
                <a:blip r:embed="rId3"/>
              </a:buBlip>
            </a:pPr>
            <a:r>
              <a:rPr lang="en-US" sz="3000"/>
              <a:t>All liquid media should be sterilized for a minimum for 45 minutes at high temperature and pressure.  Autoclaves will cycle automatically, but if you use a pressure cooker, set a timer.</a:t>
            </a:r>
          </a:p>
          <a:p>
            <a:pPr>
              <a:buFontTx/>
              <a:buBlip>
                <a:blip r:embed="rId3"/>
              </a:buBlip>
            </a:pPr>
            <a:r>
              <a:rPr lang="en-US" sz="3000"/>
              <a:t>Remember not to tighten the cap or seal on any container; it will explode under high pressure and temperature!</a:t>
            </a:r>
            <a:endParaRPr lang="en-US"/>
          </a:p>
        </p:txBody>
      </p:sp>
      <p:sp>
        <p:nvSpPr>
          <p:cNvPr id="31746" name="Rectangle 2"/>
          <p:cNvSpPr>
            <a:spLocks noGrp="1" noChangeArrowheads="1"/>
          </p:cNvSpPr>
          <p:nvPr>
            <p:ph type="title"/>
          </p:nvPr>
        </p:nvSpPr>
        <p:spPr/>
        <p:txBody>
          <a:bodyPr/>
          <a:lstStyle/>
          <a:p>
            <a:r>
              <a:rPr lang="en-US"/>
              <a:t>Media Sterilization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Sterilizing_Slide 2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79" name="Text Box 3"/>
          <p:cNvSpPr txBox="1">
            <a:spLocks noChangeArrowheads="1"/>
          </p:cNvSpPr>
          <p:nvPr/>
        </p:nvSpPr>
        <p:spPr bwMode="auto">
          <a:xfrm>
            <a:off x="1676400" y="2590800"/>
            <a:ext cx="6781800" cy="3503613"/>
          </a:xfrm>
          <a:prstGeom prst="rect">
            <a:avLst/>
          </a:prstGeom>
          <a:noFill/>
          <a:ln w="9525">
            <a:noFill/>
            <a:miter lim="800000"/>
            <a:headEnd/>
            <a:tailEnd/>
          </a:ln>
          <a:effectLst/>
        </p:spPr>
        <p:txBody>
          <a:bodyPr>
            <a:spAutoFit/>
          </a:bodyPr>
          <a:lstStyle/>
          <a:p>
            <a:pPr>
              <a:spcBef>
                <a:spcPct val="50000"/>
              </a:spcBef>
            </a:pPr>
            <a:r>
              <a:rPr lang="en-US" sz="3200" b="1">
                <a:solidFill>
                  <a:srgbClr val="000099"/>
                </a:solidFill>
              </a:rPr>
              <a:t>Sterilize for 45 minutes using the wet cycle (autoclave) or at maximum pressure in a pressure cooker.  Remember  to cover the top of the flask or jar with aluminum foil to prevent contamination when as the media cools.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Pressure_cooker_Slide 2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2771" name="Text Box 3"/>
          <p:cNvSpPr txBox="1">
            <a:spLocks noChangeArrowheads="1"/>
          </p:cNvSpPr>
          <p:nvPr/>
        </p:nvSpPr>
        <p:spPr bwMode="auto">
          <a:xfrm>
            <a:off x="1676400" y="4038600"/>
            <a:ext cx="6172200" cy="1800225"/>
          </a:xfrm>
          <a:prstGeom prst="rect">
            <a:avLst/>
          </a:prstGeom>
          <a:noFill/>
          <a:ln w="9525">
            <a:noFill/>
            <a:miter lim="800000"/>
            <a:headEnd/>
            <a:tailEnd/>
          </a:ln>
          <a:effectLst/>
        </p:spPr>
        <p:txBody>
          <a:bodyPr>
            <a:spAutoFit/>
          </a:bodyPr>
          <a:lstStyle/>
          <a:p>
            <a:pPr>
              <a:spcBef>
                <a:spcPct val="50000"/>
              </a:spcBef>
            </a:pPr>
            <a:r>
              <a:rPr lang="en-US" sz="2800" b="1">
                <a:solidFill>
                  <a:srgbClr val="000099"/>
                </a:solidFill>
              </a:rPr>
              <a:t>When using a pressure cooker, don’t over fill the cooker, and remember to weight your containers so they don’t fall over!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Pressure_cooker_Slide 2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6867" name="Text Box 3"/>
          <p:cNvSpPr txBox="1">
            <a:spLocks noChangeArrowheads="1"/>
          </p:cNvSpPr>
          <p:nvPr/>
        </p:nvSpPr>
        <p:spPr bwMode="auto">
          <a:xfrm>
            <a:off x="5410200" y="1066800"/>
            <a:ext cx="3733800" cy="3990975"/>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effectLst>
                  <a:outerShdw blurRad="38100" dist="38100" dir="2700000" algn="tl">
                    <a:srgbClr val="C0C0C0"/>
                  </a:outerShdw>
                </a:effectLst>
              </a:rPr>
              <a:t>Sterilize at high temperature and pressure for 45 minutes before turning off the heat.  Remember to allow enough time for the pot to heat up!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a:buClr>
                <a:schemeClr val="tx2"/>
              </a:buClr>
              <a:buFont typeface="Wingdings" pitchFamily="2" charset="2"/>
              <a:buChar char="Ø"/>
            </a:pPr>
            <a:r>
              <a:rPr lang="en-US"/>
              <a:t>Line empty plates along the edge of the work bench.</a:t>
            </a:r>
          </a:p>
          <a:p>
            <a:pPr>
              <a:buClr>
                <a:schemeClr val="tx2"/>
              </a:buClr>
              <a:buFont typeface="Wingdings" pitchFamily="2" charset="2"/>
              <a:buChar char="Ø"/>
            </a:pPr>
            <a:r>
              <a:rPr lang="en-US"/>
              <a:t>Open the petri dish lid at about a 30-45</a:t>
            </a:r>
            <a:r>
              <a:rPr lang="en-US">
                <a:cs typeface="Times New Roman" pitchFamily="18" charset="0"/>
              </a:rPr>
              <a:t>° angle to allow the hot liquid to cover the bottom of the dish.  The thermal current created by the hot media prevents bacteria and fungal spores from landing in your clean dish.</a:t>
            </a:r>
            <a:endParaRPr lang="en-US"/>
          </a:p>
        </p:txBody>
      </p:sp>
      <p:sp>
        <p:nvSpPr>
          <p:cNvPr id="27650" name="Rectangle 2"/>
          <p:cNvSpPr>
            <a:spLocks noGrp="1" noChangeArrowheads="1"/>
          </p:cNvSpPr>
          <p:nvPr>
            <p:ph type="title"/>
          </p:nvPr>
        </p:nvSpPr>
        <p:spPr/>
        <p:txBody>
          <a:bodyPr/>
          <a:lstStyle/>
          <a:p>
            <a:r>
              <a:rPr lang="en-US"/>
              <a:t>Plate Pouring Tips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Plate_pouring_Slide 25"/>
          <p:cNvPicPr>
            <a:picLocks noChangeAspect="1" noChangeArrowheads="1"/>
          </p:cNvPicPr>
          <p:nvPr/>
        </p:nvPicPr>
        <p:blipFill>
          <a:blip r:embed="rId2"/>
          <a:srcRect/>
          <a:stretch>
            <a:fillRect/>
          </a:stretch>
        </p:blipFill>
        <p:spPr bwMode="auto">
          <a:xfrm>
            <a:off x="0" y="0"/>
            <a:ext cx="9144000" cy="6865938"/>
          </a:xfrm>
          <a:prstGeom prst="rect">
            <a:avLst/>
          </a:prstGeom>
          <a:noFill/>
        </p:spPr>
      </p:pic>
      <p:sp>
        <p:nvSpPr>
          <p:cNvPr id="26627" name="Text Box 3"/>
          <p:cNvSpPr txBox="1">
            <a:spLocks noChangeArrowheads="1"/>
          </p:cNvSpPr>
          <p:nvPr/>
        </p:nvSpPr>
        <p:spPr bwMode="auto">
          <a:xfrm>
            <a:off x="381000" y="2209800"/>
            <a:ext cx="8763000" cy="3016250"/>
          </a:xfrm>
          <a:prstGeom prst="rect">
            <a:avLst/>
          </a:prstGeom>
          <a:noFill/>
          <a:ln w="9525">
            <a:noFill/>
            <a:miter lim="800000"/>
            <a:headEnd/>
            <a:tailEnd/>
          </a:ln>
          <a:effectLst/>
        </p:spPr>
        <p:txBody>
          <a:bodyPr>
            <a:spAutoFit/>
          </a:bodyPr>
          <a:lstStyle/>
          <a:p>
            <a:pPr>
              <a:spcBef>
                <a:spcPct val="50000"/>
              </a:spcBef>
            </a:pPr>
            <a:r>
              <a:rPr lang="en-US" sz="3200" b="1">
                <a:solidFill>
                  <a:schemeClr val="accent2"/>
                </a:solidFill>
              </a:rPr>
              <a:t>Line your sterile petri plates along the edge of the table.  Transfer hot media to a small sterile container and pour 15-20 ml of the plate media into each petri plate.  The petri plate lid should be open slightly, but not completely open as this increases contamination.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3" name="Rectangle 5"/>
          <p:cNvSpPr>
            <a:spLocks noGrp="1" noChangeArrowheads="1"/>
          </p:cNvSpPr>
          <p:nvPr>
            <p:ph idx="1"/>
          </p:nvPr>
        </p:nvSpPr>
        <p:spPr/>
        <p:txBody>
          <a:bodyPr/>
          <a:lstStyle/>
          <a:p>
            <a:pPr>
              <a:lnSpc>
                <a:spcPct val="90000"/>
              </a:lnSpc>
            </a:pPr>
            <a:r>
              <a:rPr lang="en-GB" sz="2800"/>
              <a:t>“microbiology’ - the study of microorganisms </a:t>
            </a:r>
            <a:endParaRPr lang="en-US" sz="2800"/>
          </a:p>
          <a:p>
            <a:pPr>
              <a:lnSpc>
                <a:spcPct val="90000"/>
              </a:lnSpc>
            </a:pPr>
            <a:r>
              <a:rPr lang="en-GB" sz="2800"/>
              <a:t>organisms to small to be seen with the naked eye </a:t>
            </a:r>
            <a:endParaRPr lang="en-US" sz="2800"/>
          </a:p>
          <a:p>
            <a:pPr lvl="1">
              <a:lnSpc>
                <a:spcPct val="90000"/>
              </a:lnSpc>
            </a:pPr>
            <a:r>
              <a:rPr lang="en-GB" sz="2400"/>
              <a:t>except in large groups </a:t>
            </a:r>
            <a:endParaRPr lang="en-US" sz="2400"/>
          </a:p>
          <a:p>
            <a:pPr>
              <a:lnSpc>
                <a:spcPct val="90000"/>
              </a:lnSpc>
            </a:pPr>
            <a:r>
              <a:rPr lang="en-GB" sz="2800"/>
              <a:t>effects of large numbers often visible </a:t>
            </a:r>
            <a:endParaRPr lang="en-US" sz="2800"/>
          </a:p>
          <a:p>
            <a:pPr lvl="1">
              <a:lnSpc>
                <a:spcPct val="90000"/>
              </a:lnSpc>
            </a:pPr>
            <a:r>
              <a:rPr lang="en-GB" sz="2400"/>
              <a:t>e.g., chemical reactions in soil horizons </a:t>
            </a:r>
            <a:endParaRPr lang="en-US" sz="2400"/>
          </a:p>
          <a:p>
            <a:pPr lvl="1">
              <a:lnSpc>
                <a:spcPct val="90000"/>
              </a:lnSpc>
            </a:pPr>
            <a:r>
              <a:rPr lang="en-GB" sz="2400"/>
              <a:t>e.g., toxin and gas production in incompletely sterilised food cans </a:t>
            </a:r>
            <a:endParaRPr lang="en-US" sz="2400"/>
          </a:p>
          <a:p>
            <a:pPr lvl="1">
              <a:lnSpc>
                <a:spcPct val="90000"/>
              </a:lnSpc>
            </a:pPr>
            <a:r>
              <a:rPr lang="en-GB" sz="2400"/>
              <a:t>e.g., disease in animals and plants</a:t>
            </a:r>
            <a:r>
              <a:rPr lang="en-US" sz="2400"/>
              <a:t> </a:t>
            </a:r>
          </a:p>
        </p:txBody>
      </p:sp>
      <p:sp>
        <p:nvSpPr>
          <p:cNvPr id="99332" name="Rectangle 4"/>
          <p:cNvSpPr>
            <a:spLocks noGrp="1" noChangeArrowheads="1"/>
          </p:cNvSpPr>
          <p:nvPr>
            <p:ph type="title"/>
          </p:nvPr>
        </p:nvSpPr>
        <p:spPr>
          <a:xfrm>
            <a:off x="685800" y="800100"/>
            <a:ext cx="7772400" cy="762000"/>
          </a:xfrm>
        </p:spPr>
        <p:txBody>
          <a:bodyPr>
            <a:normAutofit/>
          </a:bodyPr>
          <a:lstStyle/>
          <a:p>
            <a:r>
              <a:rPr lang="en-US"/>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3">
                                            <p:txEl>
                                              <p:pRg st="0" end="0"/>
                                            </p:txEl>
                                          </p:spTgt>
                                        </p:tgtEl>
                                        <p:attrNameLst>
                                          <p:attrName>style.visibility</p:attrName>
                                        </p:attrNameLst>
                                      </p:cBhvr>
                                      <p:to>
                                        <p:strVal val="visible"/>
                                      </p:to>
                                    </p:set>
                                  </p:childTnLst>
                                  <p:subTnLst>
                                    <p:animClr>
                                      <p:cBhvr override="childStyle">
                                        <p:cTn dur="1" fill="hold" display="0" masterRel="nextClick" afterEffect="1"/>
                                        <p:tgtEl>
                                          <p:spTgt spid="9933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3">
                                            <p:txEl>
                                              <p:pRg st="1" end="1"/>
                                            </p:txEl>
                                          </p:spTgt>
                                        </p:tgtEl>
                                        <p:attrNameLst>
                                          <p:attrName>style.visibility</p:attrName>
                                        </p:attrNameLst>
                                      </p:cBhvr>
                                      <p:to>
                                        <p:strVal val="visible"/>
                                      </p:to>
                                    </p:set>
                                  </p:childTnLst>
                                  <p:subTnLst>
                                    <p:animClr>
                                      <p:cBhvr override="childStyle">
                                        <p:cTn dur="1" fill="hold" display="0" masterRel="nextClick" afterEffect="1"/>
                                        <p:tgtEl>
                                          <p:spTgt spid="99333">
                                            <p:txEl>
                                              <p:pRg st="1" end="1"/>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499"/>
                                          </p:stCondLst>
                                        </p:cTn>
                                        <p:tgtEl>
                                          <p:spTgt spid="99333">
                                            <p:txEl>
                                              <p:pRg st="2" end="2"/>
                                            </p:txEl>
                                          </p:spTgt>
                                        </p:tgtEl>
                                        <p:attrNameLst>
                                          <p:attrName>style.visibility</p:attrName>
                                        </p:attrNameLst>
                                      </p:cBhvr>
                                      <p:to>
                                        <p:strVal val="visible"/>
                                      </p:to>
                                    </p:set>
                                  </p:childTnLst>
                                  <p:subTnLst>
                                    <p:animClr>
                                      <p:cBhvr override="childStyle">
                                        <p:cTn dur="1" fill="hold" display="0" masterRel="nextClick" afterEffect="1"/>
                                        <p:tgtEl>
                                          <p:spTgt spid="99333">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9333">
                                            <p:txEl>
                                              <p:pRg st="3" end="3"/>
                                            </p:txEl>
                                          </p:spTgt>
                                        </p:tgtEl>
                                        <p:attrNameLst>
                                          <p:attrName>style.visibility</p:attrName>
                                        </p:attrNameLst>
                                      </p:cBhvr>
                                      <p:to>
                                        <p:strVal val="visible"/>
                                      </p:to>
                                    </p:set>
                                  </p:childTnLst>
                                  <p:subTnLst>
                                    <p:animClr>
                                      <p:cBhvr override="childStyle">
                                        <p:cTn dur="1" fill="hold" display="0" masterRel="nextClick" afterEffect="1"/>
                                        <p:tgtEl>
                                          <p:spTgt spid="99333">
                                            <p:txEl>
                                              <p:pRg st="3" end="3"/>
                                            </p:txEl>
                                          </p:spTgt>
                                        </p:tgtEl>
                                        <p:attrNameLst>
                                          <p:attrName>ppt_c</p:attrName>
                                        </p:attrNameLst>
                                      </p:cBhvr>
                                      <p:to>
                                        <a:schemeClr val="tx2"/>
                                      </p:to>
                                    </p:animClr>
                                  </p:subTnLst>
                                </p:cTn>
                              </p:par>
                              <p:par>
                                <p:cTn id="17" presetID="1" presetClass="entr" presetSubtype="0" fill="hold" grpId="0" nodeType="withEffect">
                                  <p:stCondLst>
                                    <p:cond delay="0"/>
                                  </p:stCondLst>
                                  <p:childTnLst>
                                    <p:set>
                                      <p:cBhvr>
                                        <p:cTn id="18" dur="1" fill="hold">
                                          <p:stCondLst>
                                            <p:cond delay="499"/>
                                          </p:stCondLst>
                                        </p:cTn>
                                        <p:tgtEl>
                                          <p:spTgt spid="99333">
                                            <p:txEl>
                                              <p:pRg st="4" end="4"/>
                                            </p:txEl>
                                          </p:spTgt>
                                        </p:tgtEl>
                                        <p:attrNameLst>
                                          <p:attrName>style.visibility</p:attrName>
                                        </p:attrNameLst>
                                      </p:cBhvr>
                                      <p:to>
                                        <p:strVal val="visible"/>
                                      </p:to>
                                    </p:set>
                                  </p:childTnLst>
                                  <p:subTnLst>
                                    <p:animClr>
                                      <p:cBhvr override="childStyle">
                                        <p:cTn dur="1" fill="hold" display="0" masterRel="nextClick" afterEffect="1"/>
                                        <p:tgtEl>
                                          <p:spTgt spid="99333">
                                            <p:txEl>
                                              <p:pRg st="4" end="4"/>
                                            </p:txEl>
                                          </p:spTgt>
                                        </p:tgtEl>
                                        <p:attrNameLst>
                                          <p:attrName>ppt_c</p:attrName>
                                        </p:attrNameLst>
                                      </p:cBhvr>
                                      <p:to>
                                        <a:schemeClr val="tx2"/>
                                      </p:to>
                                    </p:animClr>
                                  </p:subTnLst>
                                </p:cTn>
                              </p:par>
                              <p:par>
                                <p:cTn id="19" presetID="1" presetClass="entr" presetSubtype="0" fill="hold" grpId="0" nodeType="withEffect">
                                  <p:stCondLst>
                                    <p:cond delay="0"/>
                                  </p:stCondLst>
                                  <p:childTnLst>
                                    <p:set>
                                      <p:cBhvr>
                                        <p:cTn id="20" dur="1" fill="hold">
                                          <p:stCondLst>
                                            <p:cond delay="499"/>
                                          </p:stCondLst>
                                        </p:cTn>
                                        <p:tgtEl>
                                          <p:spTgt spid="99333">
                                            <p:txEl>
                                              <p:pRg st="5" end="5"/>
                                            </p:txEl>
                                          </p:spTgt>
                                        </p:tgtEl>
                                        <p:attrNameLst>
                                          <p:attrName>style.visibility</p:attrName>
                                        </p:attrNameLst>
                                      </p:cBhvr>
                                      <p:to>
                                        <p:strVal val="visible"/>
                                      </p:to>
                                    </p:set>
                                  </p:childTnLst>
                                  <p:subTnLst>
                                    <p:animClr>
                                      <p:cBhvr override="childStyle">
                                        <p:cTn dur="1" fill="hold" display="0" masterRel="nextClick" afterEffect="1"/>
                                        <p:tgtEl>
                                          <p:spTgt spid="99333">
                                            <p:txEl>
                                              <p:pRg st="5" end="5"/>
                                            </p:txEl>
                                          </p:spTgt>
                                        </p:tgtEl>
                                        <p:attrNameLst>
                                          <p:attrName>ppt_c</p:attrName>
                                        </p:attrNameLst>
                                      </p:cBhvr>
                                      <p:to>
                                        <a:schemeClr val="tx2"/>
                                      </p:to>
                                    </p:animClr>
                                  </p:subTnLst>
                                </p:cTn>
                              </p:par>
                              <p:par>
                                <p:cTn id="21" presetID="1" presetClass="entr" presetSubtype="0" fill="hold" grpId="0" nodeType="withEffect">
                                  <p:stCondLst>
                                    <p:cond delay="0"/>
                                  </p:stCondLst>
                                  <p:childTnLst>
                                    <p:set>
                                      <p:cBhvr>
                                        <p:cTn id="22" dur="1" fill="hold">
                                          <p:stCondLst>
                                            <p:cond delay="499"/>
                                          </p:stCondLst>
                                        </p:cTn>
                                        <p:tgtEl>
                                          <p:spTgt spid="99333">
                                            <p:txEl>
                                              <p:pRg st="6" end="6"/>
                                            </p:txEl>
                                          </p:spTgt>
                                        </p:tgtEl>
                                        <p:attrNameLst>
                                          <p:attrName>style.visibility</p:attrName>
                                        </p:attrNameLst>
                                      </p:cBhvr>
                                      <p:to>
                                        <p:strVal val="visible"/>
                                      </p:to>
                                    </p:set>
                                  </p:childTnLst>
                                  <p:subTnLst>
                                    <p:animClr>
                                      <p:cBhvr override="childStyle">
                                        <p:cTn dur="1" fill="hold" display="0" masterRel="nextClick" afterEffect="1"/>
                                        <p:tgtEl>
                                          <p:spTgt spid="9933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a:lnSpc>
                <a:spcPct val="90000"/>
              </a:lnSpc>
              <a:buClr>
                <a:schemeClr val="tx2"/>
              </a:buClr>
              <a:buFont typeface="Wingdings" pitchFamily="2" charset="2"/>
              <a:buChar char="Ø"/>
            </a:pPr>
            <a:r>
              <a:rPr lang="en-US" sz="2800"/>
              <a:t>As the plates are poured, move the filled plates to the back of the table until the plates cool and congeal.</a:t>
            </a:r>
          </a:p>
          <a:p>
            <a:pPr>
              <a:lnSpc>
                <a:spcPct val="90000"/>
              </a:lnSpc>
              <a:buClr>
                <a:schemeClr val="tx2"/>
              </a:buClr>
              <a:buFont typeface="Wingdings" pitchFamily="2" charset="2"/>
              <a:buChar char="Ø"/>
            </a:pPr>
            <a:r>
              <a:rPr lang="en-US" sz="2800"/>
              <a:t>Once the plates have cooled and the media is firm, store the plates media side-up (bottom) with the lid securely taped or the plates restacked in the manufacturer’s plastic sleeve.</a:t>
            </a:r>
          </a:p>
          <a:p>
            <a:pPr>
              <a:lnSpc>
                <a:spcPct val="90000"/>
              </a:lnSpc>
              <a:buClr>
                <a:schemeClr val="tx2"/>
              </a:buClr>
              <a:buFont typeface="Wingdings" pitchFamily="2" charset="2"/>
              <a:buChar char="Ø"/>
            </a:pPr>
            <a:r>
              <a:rPr lang="en-US" sz="2800"/>
              <a:t>To increase the shelf-life of the plates, store in a cool, dry environment until they are used (refrigerator).  </a:t>
            </a:r>
          </a:p>
        </p:txBody>
      </p:sp>
      <p:sp>
        <p:nvSpPr>
          <p:cNvPr id="28674" name="Rectangle 2"/>
          <p:cNvSpPr>
            <a:spLocks noGrp="1" noChangeArrowheads="1"/>
          </p:cNvSpPr>
          <p:nvPr>
            <p:ph type="title"/>
          </p:nvPr>
        </p:nvSpPr>
        <p:spPr/>
        <p:txBody>
          <a:bodyPr/>
          <a:lstStyle/>
          <a:p>
            <a:r>
              <a:rPr lang="en-US"/>
              <a:t>Plate Pouring Tips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noculating_culture_tube_Slides 27_3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63" name="Rectangle 3"/>
          <p:cNvSpPr>
            <a:spLocks noGrp="1" noChangeArrowheads="1"/>
          </p:cNvSpPr>
          <p:nvPr>
            <p:ph type="title"/>
          </p:nvPr>
        </p:nvSpPr>
        <p:spPr>
          <a:xfrm>
            <a:off x="685800" y="3733800"/>
            <a:ext cx="7772400" cy="1143000"/>
          </a:xfrm>
        </p:spPr>
        <p:txBody>
          <a:bodyPr>
            <a:normAutofit fontScale="90000"/>
          </a:bodyPr>
          <a:lstStyle/>
          <a:p>
            <a:r>
              <a:rPr lang="en-US" b="1">
                <a:effectLst>
                  <a:outerShdw blurRad="38100" dist="38100" dir="2700000" algn="tl">
                    <a:srgbClr val="C0C0C0"/>
                  </a:outerShdw>
                </a:effectLst>
              </a:rPr>
              <a:t>Inoculating Plates and </a:t>
            </a:r>
            <a:br>
              <a:rPr lang="en-US" b="1">
                <a:effectLst>
                  <a:outerShdw blurRad="38100" dist="38100" dir="2700000" algn="tl">
                    <a:srgbClr val="C0C0C0"/>
                  </a:outerShdw>
                </a:effectLst>
              </a:rPr>
            </a:br>
            <a:r>
              <a:rPr lang="en-US" b="1">
                <a:effectLst>
                  <a:outerShdw blurRad="38100" dist="38100" dir="2700000" algn="tl">
                    <a:srgbClr val="C0C0C0"/>
                  </a:outerShdw>
                </a:effectLst>
              </a:rPr>
              <a:t>Culture Tubes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fontScale="92500"/>
          </a:bodyPr>
          <a:lstStyle/>
          <a:p>
            <a:pPr>
              <a:lnSpc>
                <a:spcPct val="90000"/>
              </a:lnSpc>
              <a:buClr>
                <a:schemeClr val="tx2"/>
              </a:buClr>
              <a:buFont typeface="Wingdings" pitchFamily="2" charset="2"/>
              <a:buChar char="ü"/>
            </a:pPr>
            <a:r>
              <a:rPr lang="en-US" sz="2800"/>
              <a:t>Clean and surface sterilize your work area as detailed in the section on </a:t>
            </a:r>
            <a:r>
              <a:rPr lang="en-US" sz="2800" i="1"/>
              <a:t>Sterile Technique</a:t>
            </a:r>
            <a:r>
              <a:rPr lang="en-US" sz="2800"/>
              <a:t>. </a:t>
            </a:r>
          </a:p>
          <a:p>
            <a:pPr>
              <a:lnSpc>
                <a:spcPct val="90000"/>
              </a:lnSpc>
              <a:buClr>
                <a:schemeClr val="tx2"/>
              </a:buClr>
              <a:buFont typeface="Wingdings" pitchFamily="2" charset="2"/>
              <a:buChar char="ü"/>
            </a:pPr>
            <a:r>
              <a:rPr lang="en-US" sz="2800"/>
              <a:t>Use either disposable inoculation loops or a metal loop that can be heat sterilized to inoculate plates, slants, and liquid culture tubes.</a:t>
            </a:r>
          </a:p>
          <a:p>
            <a:pPr>
              <a:lnSpc>
                <a:spcPct val="90000"/>
              </a:lnSpc>
              <a:buClr>
                <a:schemeClr val="tx2"/>
              </a:buClr>
              <a:buFont typeface="Wingdings" pitchFamily="2" charset="2"/>
              <a:buChar char="ü"/>
            </a:pPr>
            <a:r>
              <a:rPr lang="en-US" sz="2800"/>
              <a:t>If using a metal loop, be sure to cool the loop by touching the sterile cooled liquid media or the sterile culture plate </a:t>
            </a:r>
            <a:r>
              <a:rPr lang="en-US" sz="2800" b="1"/>
              <a:t>before </a:t>
            </a:r>
            <a:r>
              <a:rPr lang="en-US" sz="2800"/>
              <a:t>the placing the loop in your live culture.  Failure to cool the loop will kill your active microbial cultures!</a:t>
            </a:r>
          </a:p>
        </p:txBody>
      </p:sp>
      <p:sp>
        <p:nvSpPr>
          <p:cNvPr id="43010" name="Rectangle 2"/>
          <p:cNvSpPr>
            <a:spLocks noGrp="1" noChangeArrowheads="1"/>
          </p:cNvSpPr>
          <p:nvPr>
            <p:ph type="title"/>
          </p:nvPr>
        </p:nvSpPr>
        <p:spPr/>
        <p:txBody>
          <a:bodyPr>
            <a:normAutofit fontScale="90000"/>
          </a:bodyPr>
          <a:lstStyle/>
          <a:p>
            <a:r>
              <a:rPr lang="en-US" sz="3600"/>
              <a:t>Inoculation of Culture Plates and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Bunsen_burner_Slide 2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4035" name="Text Box 3"/>
          <p:cNvSpPr txBox="1">
            <a:spLocks noChangeArrowheads="1"/>
          </p:cNvSpPr>
          <p:nvPr/>
        </p:nvSpPr>
        <p:spPr bwMode="auto">
          <a:xfrm>
            <a:off x="2438400" y="762000"/>
            <a:ext cx="6400800" cy="1187450"/>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If gas is unavailable in your lab area, you can modify a standard Bunsen burner to use camp stove propane containers as fuel.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pPr marL="609600" indent="-609600">
              <a:buClr>
                <a:srgbClr val="000099"/>
              </a:buClr>
              <a:buFontTx/>
              <a:buNone/>
            </a:pPr>
            <a:r>
              <a:rPr lang="en-US" b="1">
                <a:solidFill>
                  <a:srgbClr val="000099"/>
                </a:solidFill>
              </a:rPr>
              <a:t>Step 1</a:t>
            </a:r>
            <a:r>
              <a:rPr lang="en-US"/>
              <a:t>: Remove the culture tube stopper or cap with one (do not set it down) and flame the mouth of the tube to surface sterilize the mouth.  The heated tube surface will generate a thermal current that prevents contamination of the culture.</a:t>
            </a:r>
          </a:p>
        </p:txBody>
      </p:sp>
      <p:sp>
        <p:nvSpPr>
          <p:cNvPr id="45058" name="Rectangle 2"/>
          <p:cNvSpPr>
            <a:spLocks noGrp="1" noChangeArrowheads="1"/>
          </p:cNvSpPr>
          <p:nvPr>
            <p:ph type="title"/>
          </p:nvPr>
        </p:nvSpPr>
        <p:spPr/>
        <p:txBody>
          <a:bodyPr>
            <a:normAutofit fontScale="90000"/>
          </a:bodyPr>
          <a:lstStyle/>
          <a:p>
            <a:r>
              <a:rPr lang="en-US" sz="3600"/>
              <a:t>Inoculation of Liquid and </a:t>
            </a:r>
            <a:br>
              <a:rPr lang="en-US" sz="3600"/>
            </a:br>
            <a:r>
              <a:rPr lang="en-US" sz="3600"/>
              <a:t>Solid (Slant) Culture Tubes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normAutofit/>
          </a:bodyPr>
          <a:lstStyle/>
          <a:p>
            <a:pPr marL="609600" indent="-609600">
              <a:buClr>
                <a:srgbClr val="000099"/>
              </a:buClr>
              <a:buFontTx/>
              <a:buNone/>
            </a:pPr>
            <a:r>
              <a:rPr lang="en-US" sz="2800" b="1">
                <a:solidFill>
                  <a:srgbClr val="000099"/>
                </a:solidFill>
              </a:rPr>
              <a:t>Step 2</a:t>
            </a:r>
            <a:r>
              <a:rPr lang="en-US" sz="2800"/>
              <a:t>: Without setting any of the culture materials on the bench, place the sterile inoculation loop in the culture.</a:t>
            </a:r>
          </a:p>
          <a:p>
            <a:pPr marL="609600" indent="-609600">
              <a:buClr>
                <a:srgbClr val="000099"/>
              </a:buClr>
              <a:buFontTx/>
              <a:buNone/>
            </a:pPr>
            <a:r>
              <a:rPr lang="en-US" sz="2800" b="1">
                <a:solidFill>
                  <a:srgbClr val="000099"/>
                </a:solidFill>
              </a:rPr>
              <a:t>Step 3</a:t>
            </a:r>
            <a:r>
              <a:rPr lang="en-US" sz="2800"/>
              <a:t>: Replace cap on the culture tube with the active microbes and put it in the test tube rack.</a:t>
            </a:r>
          </a:p>
          <a:p>
            <a:pPr marL="609600" indent="-609600">
              <a:buClr>
                <a:srgbClr val="000099"/>
              </a:buClr>
              <a:buFontTx/>
              <a:buNone/>
            </a:pPr>
            <a:r>
              <a:rPr lang="en-US" sz="2800" b="1">
                <a:solidFill>
                  <a:srgbClr val="000099"/>
                </a:solidFill>
              </a:rPr>
              <a:t>Step 4</a:t>
            </a:r>
            <a:r>
              <a:rPr lang="en-US" sz="2800"/>
              <a:t>: Without setting the loop down, pick-up a sterile fresh culture tube with media with one hand, and remove the cap with the other hand.</a:t>
            </a:r>
            <a:endParaRPr lang="en-US" sz="2800" b="1"/>
          </a:p>
        </p:txBody>
      </p:sp>
      <p:sp>
        <p:nvSpPr>
          <p:cNvPr id="48130" name="Rectangle 2"/>
          <p:cNvSpPr>
            <a:spLocks noGrp="1" noChangeArrowheads="1"/>
          </p:cNvSpPr>
          <p:nvPr>
            <p:ph type="title"/>
          </p:nvPr>
        </p:nvSpPr>
        <p:spPr/>
        <p:txBody>
          <a:bodyPr>
            <a:normAutofit fontScale="90000"/>
          </a:bodyPr>
          <a:lstStyle/>
          <a:p>
            <a:r>
              <a:rPr lang="en-US" sz="3600"/>
              <a:t>Inoculation of Liquid and </a:t>
            </a:r>
            <a:br>
              <a:rPr lang="en-US" sz="3600"/>
            </a:br>
            <a:r>
              <a:rPr lang="en-US" sz="3600"/>
              <a:t>Solid (Slant) Culture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a:bodyPr>
          <a:lstStyle/>
          <a:p>
            <a:pPr marL="609600" indent="-609600">
              <a:buClr>
                <a:srgbClr val="000099"/>
              </a:buClr>
              <a:buFontTx/>
              <a:buNone/>
            </a:pPr>
            <a:r>
              <a:rPr lang="en-US" sz="2800" b="1">
                <a:solidFill>
                  <a:srgbClr val="000099"/>
                </a:solidFill>
              </a:rPr>
              <a:t>Step 5</a:t>
            </a:r>
            <a:r>
              <a:rPr lang="en-US" sz="2800"/>
              <a:t>: Flame the mouth of the clean culture tube.</a:t>
            </a:r>
          </a:p>
          <a:p>
            <a:pPr marL="609600" indent="-609600">
              <a:buClr>
                <a:srgbClr val="000099"/>
              </a:buClr>
              <a:buFontTx/>
              <a:buNone/>
            </a:pPr>
            <a:r>
              <a:rPr lang="en-US" sz="2800" b="1">
                <a:solidFill>
                  <a:srgbClr val="000099"/>
                </a:solidFill>
              </a:rPr>
              <a:t>Step 6</a:t>
            </a:r>
            <a:r>
              <a:rPr lang="en-US" sz="2800"/>
              <a:t>: Place the inoculation loop containing the microbes in the fresh media and swirl the loop in the loop in the media to ensure even dispersal in the media.</a:t>
            </a:r>
          </a:p>
          <a:p>
            <a:pPr marL="609600" indent="-609600">
              <a:buClr>
                <a:srgbClr val="000099"/>
              </a:buClr>
              <a:buFontTx/>
              <a:buNone/>
            </a:pPr>
            <a:r>
              <a:rPr lang="en-US" sz="2800" b="1">
                <a:solidFill>
                  <a:srgbClr val="000099"/>
                </a:solidFill>
              </a:rPr>
              <a:t>Step 7</a:t>
            </a:r>
            <a:r>
              <a:rPr lang="en-US" sz="2800"/>
              <a:t>: If using a solid media slant tube, follow steps 1-5 and then zig-zag the inoculation loop across the slanted surface of the solid media in the tube.</a:t>
            </a:r>
          </a:p>
        </p:txBody>
      </p:sp>
      <p:sp>
        <p:nvSpPr>
          <p:cNvPr id="49154" name="Rectangle 2"/>
          <p:cNvSpPr>
            <a:spLocks noGrp="1" noChangeArrowheads="1"/>
          </p:cNvSpPr>
          <p:nvPr>
            <p:ph type="title"/>
          </p:nvPr>
        </p:nvSpPr>
        <p:spPr/>
        <p:txBody>
          <a:bodyPr>
            <a:normAutofit fontScale="90000"/>
          </a:bodyPr>
          <a:lstStyle/>
          <a:p>
            <a:r>
              <a:rPr lang="en-US" sz="3600"/>
              <a:t>Inoculation of Liquid and </a:t>
            </a:r>
            <a:br>
              <a:rPr lang="en-US" sz="3600"/>
            </a:br>
            <a:r>
              <a:rPr lang="en-US" sz="3600"/>
              <a:t>Solid (Slant) Culture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Inoculating_culture_tube_Slides 27_3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normAutofit/>
          </a:bodyPr>
          <a:lstStyle/>
          <a:p>
            <a:pPr marL="609600" indent="-609600">
              <a:buClr>
                <a:srgbClr val="000099"/>
              </a:buClr>
              <a:buFontTx/>
              <a:buNone/>
            </a:pPr>
            <a:r>
              <a:rPr lang="en-US" sz="2800" b="1">
                <a:solidFill>
                  <a:srgbClr val="000099"/>
                </a:solidFill>
              </a:rPr>
              <a:t>Step 8</a:t>
            </a:r>
            <a:r>
              <a:rPr lang="en-US" sz="2800"/>
              <a:t>: Flame the mouth of the newly inoculated culture tube and replace the cap.</a:t>
            </a:r>
          </a:p>
          <a:p>
            <a:pPr marL="609600" indent="-609600">
              <a:buClr>
                <a:srgbClr val="000099"/>
              </a:buClr>
              <a:buFontTx/>
              <a:buNone/>
            </a:pPr>
            <a:r>
              <a:rPr lang="en-US" sz="2800" b="1">
                <a:solidFill>
                  <a:srgbClr val="000099"/>
                </a:solidFill>
              </a:rPr>
              <a:t>Step 9</a:t>
            </a:r>
            <a:r>
              <a:rPr lang="en-US" sz="2800"/>
              <a:t>: Place the culture tube in test tube rack.</a:t>
            </a:r>
          </a:p>
          <a:p>
            <a:pPr marL="609600" indent="-609600">
              <a:buClr>
                <a:srgbClr val="000099"/>
              </a:buClr>
              <a:buFontTx/>
              <a:buNone/>
            </a:pPr>
            <a:r>
              <a:rPr lang="en-US" sz="2800" b="1">
                <a:solidFill>
                  <a:srgbClr val="000099"/>
                </a:solidFill>
              </a:rPr>
              <a:t>Step 10</a:t>
            </a:r>
            <a:r>
              <a:rPr lang="en-US" sz="2800"/>
              <a:t>: Repeat until all of the sterile tubes have been inoculated.  Use a fresh disposable culture loop  for each tube or flame the metal loop after each tube has been inoculated.</a:t>
            </a:r>
          </a:p>
        </p:txBody>
      </p:sp>
      <p:sp>
        <p:nvSpPr>
          <p:cNvPr id="50178" name="Rectangle 2"/>
          <p:cNvSpPr>
            <a:spLocks noGrp="1" noChangeArrowheads="1"/>
          </p:cNvSpPr>
          <p:nvPr>
            <p:ph type="title"/>
          </p:nvPr>
        </p:nvSpPr>
        <p:spPr/>
        <p:txBody>
          <a:bodyPr>
            <a:normAutofit fontScale="90000"/>
          </a:bodyPr>
          <a:lstStyle/>
          <a:p>
            <a:r>
              <a:rPr lang="en-US" sz="3600"/>
              <a:t>Inoculation of Liquid and </a:t>
            </a:r>
            <a:br>
              <a:rPr lang="en-US" sz="3600"/>
            </a:br>
            <a:r>
              <a:rPr lang="en-US" sz="3600"/>
              <a:t>Solid (Slant) Culture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normAutofit lnSpcReduction="10000"/>
          </a:bodyPr>
          <a:lstStyle/>
          <a:p>
            <a:pPr>
              <a:lnSpc>
                <a:spcPct val="90000"/>
              </a:lnSpc>
              <a:buFontTx/>
              <a:buNone/>
            </a:pPr>
            <a:r>
              <a:rPr lang="en-US" sz="2800" b="1">
                <a:solidFill>
                  <a:srgbClr val="000099"/>
                </a:solidFill>
              </a:rPr>
              <a:t>Step 11</a:t>
            </a:r>
            <a:r>
              <a:rPr lang="en-US" sz="2800"/>
              <a:t>: Incubate the culture at the recommended temperature (check with your supplier for growth requirements). If using environmental samples, incubation at room temperature will avoid the accidental culture of human pathogens.</a:t>
            </a:r>
          </a:p>
          <a:p>
            <a:pPr>
              <a:lnSpc>
                <a:spcPct val="90000"/>
              </a:lnSpc>
              <a:buFontTx/>
              <a:buNone/>
            </a:pPr>
            <a:r>
              <a:rPr lang="en-US" sz="2800" b="1">
                <a:solidFill>
                  <a:srgbClr val="000099"/>
                </a:solidFill>
              </a:rPr>
              <a:t>Step 12</a:t>
            </a:r>
            <a:r>
              <a:rPr lang="en-US" sz="2800"/>
              <a:t>: Dispose of all culture materials in a biohazard bag and sterilize all old cultures before pouring out cultures and washing culture tubes. Disposable culture dishes should be melted in an autoclave or pressure cooker prior to disposal.</a:t>
            </a:r>
            <a:endParaRPr lang="en-US" sz="2800" b="1">
              <a:solidFill>
                <a:srgbClr val="000099"/>
              </a:solidFill>
            </a:endParaRPr>
          </a:p>
        </p:txBody>
      </p:sp>
      <p:sp>
        <p:nvSpPr>
          <p:cNvPr id="51202" name="Rectangle 2"/>
          <p:cNvSpPr>
            <a:spLocks noGrp="1" noChangeArrowheads="1"/>
          </p:cNvSpPr>
          <p:nvPr>
            <p:ph type="title"/>
          </p:nvPr>
        </p:nvSpPr>
        <p:spPr/>
        <p:txBody>
          <a:bodyPr>
            <a:normAutofit fontScale="90000"/>
          </a:bodyPr>
          <a:lstStyle/>
          <a:p>
            <a:r>
              <a:rPr lang="en-US" sz="3600"/>
              <a:t>Inoculation of Liquid and </a:t>
            </a:r>
            <a:br>
              <a:rPr lang="en-US" sz="3600"/>
            </a:br>
            <a:r>
              <a:rPr lang="en-US" sz="3600"/>
              <a:t>Solid (Slant) Culture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85800" y="2386014"/>
            <a:ext cx="7772400" cy="3709987"/>
          </a:xfrm>
        </p:spPr>
        <p:txBody>
          <a:bodyPr/>
          <a:lstStyle/>
          <a:p>
            <a:r>
              <a:rPr lang="en-US"/>
              <a:t>Viruses</a:t>
            </a:r>
          </a:p>
          <a:p>
            <a:r>
              <a:rPr lang="en-US"/>
              <a:t>Bacteria (Eubacteria) and Archaeabacteria</a:t>
            </a:r>
          </a:p>
          <a:p>
            <a:r>
              <a:rPr lang="en-US"/>
              <a:t>Fungi (Yeasts and Molds)</a:t>
            </a:r>
          </a:p>
          <a:p>
            <a:r>
              <a:rPr lang="en-US"/>
              <a:t>Protozoa</a:t>
            </a:r>
          </a:p>
          <a:p>
            <a:r>
              <a:rPr lang="en-US"/>
              <a:t>Microscopic Algae</a:t>
            </a:r>
          </a:p>
        </p:txBody>
      </p:sp>
      <p:sp>
        <p:nvSpPr>
          <p:cNvPr id="109570" name="Rectangle 2"/>
          <p:cNvSpPr>
            <a:spLocks noGrp="1" noChangeArrowheads="1"/>
          </p:cNvSpPr>
          <p:nvPr>
            <p:ph type="title"/>
          </p:nvPr>
        </p:nvSpPr>
        <p:spPr>
          <a:xfrm>
            <a:off x="723900" y="857250"/>
            <a:ext cx="7772400" cy="762000"/>
          </a:xfrm>
        </p:spPr>
        <p:txBody>
          <a:bodyPr>
            <a:normAutofit/>
          </a:bodyPr>
          <a:lstStyle/>
          <a:p>
            <a:r>
              <a:rPr lang="en-US"/>
              <a:t>Microbial World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subTnLst>
                                    <p:animClr>
                                      <p:cBhvr override="childStyle">
                                        <p:cTn dur="1" fill="hold" display="0" masterRel="nextClick" afterEffect="1"/>
                                        <p:tgtEl>
                                          <p:spTgt spid="109571">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1" end="1"/>
                                            </p:txEl>
                                          </p:spTgt>
                                        </p:tgtEl>
                                        <p:attrNameLst>
                                          <p:attrName>style.visibility</p:attrName>
                                        </p:attrNameLst>
                                      </p:cBhvr>
                                      <p:to>
                                        <p:strVal val="visible"/>
                                      </p:to>
                                    </p:set>
                                  </p:childTnLst>
                                  <p:subTnLst>
                                    <p:animClr>
                                      <p:cBhvr override="childStyle">
                                        <p:cTn dur="1" fill="hold" display="0" masterRel="nextClick" afterEffect="1"/>
                                        <p:tgtEl>
                                          <p:spTgt spid="109571">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1">
                                            <p:txEl>
                                              <p:pRg st="2" end="2"/>
                                            </p:txEl>
                                          </p:spTgt>
                                        </p:tgtEl>
                                        <p:attrNameLst>
                                          <p:attrName>style.visibility</p:attrName>
                                        </p:attrNameLst>
                                      </p:cBhvr>
                                      <p:to>
                                        <p:strVal val="visible"/>
                                      </p:to>
                                    </p:set>
                                  </p:childTnLst>
                                  <p:subTnLst>
                                    <p:animClr>
                                      <p:cBhvr override="childStyle">
                                        <p:cTn dur="1" fill="hold" display="0" masterRel="nextClick" afterEffect="1"/>
                                        <p:tgtEl>
                                          <p:spTgt spid="109571">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571">
                                            <p:txEl>
                                              <p:pRg st="3" end="3"/>
                                            </p:txEl>
                                          </p:spTgt>
                                        </p:tgtEl>
                                        <p:attrNameLst>
                                          <p:attrName>style.visibility</p:attrName>
                                        </p:attrNameLst>
                                      </p:cBhvr>
                                      <p:to>
                                        <p:strVal val="visible"/>
                                      </p:to>
                                    </p:set>
                                  </p:childTnLst>
                                  <p:subTnLst>
                                    <p:animClr>
                                      <p:cBhvr override="childStyle">
                                        <p:cTn dur="1" fill="hold" display="0" masterRel="nextClick" afterEffect="1"/>
                                        <p:tgtEl>
                                          <p:spTgt spid="109571">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9571">
                                            <p:txEl>
                                              <p:pRg st="4" end="4"/>
                                            </p:txEl>
                                          </p:spTgt>
                                        </p:tgtEl>
                                        <p:attrNameLst>
                                          <p:attrName>style.visibility</p:attrName>
                                        </p:attrNameLst>
                                      </p:cBhvr>
                                      <p:to>
                                        <p:strVal val="visible"/>
                                      </p:to>
                                    </p:set>
                                  </p:childTnLst>
                                  <p:subTnLst>
                                    <p:animClr>
                                      <p:cBhvr override="childStyle">
                                        <p:cTn dur="1" fill="hold" display="0" masterRel="nextClick" afterEffect="1"/>
                                        <p:tgtEl>
                                          <p:spTgt spid="10957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Culture_material_disposal_Slide 37"/>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Thanks to All.</a:t>
            </a:r>
            <a:endParaRPr lang="en-US" dirty="0"/>
          </a:p>
        </p:txBody>
      </p:sp>
      <p:sp>
        <p:nvSpPr>
          <p:cNvPr id="3" name="Title 2"/>
          <p:cNvSpPr>
            <a:spLocks noGrp="1"/>
          </p:cNvSpPr>
          <p:nvPr>
            <p:ph type="title"/>
          </p:nvPr>
        </p:nvSpPr>
        <p:spPr/>
        <p:txBody>
          <a:bodyPr/>
          <a:lstStyle/>
          <a:p>
            <a:r>
              <a:rPr lang="en-US" dirty="0" smtClean="0"/>
              <a:t>Thanks!!!!!!!!!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659423" y="1895475"/>
            <a:ext cx="7772400" cy="3709988"/>
          </a:xfrm>
        </p:spPr>
        <p:txBody>
          <a:bodyPr/>
          <a:lstStyle/>
          <a:p>
            <a:pPr>
              <a:lnSpc>
                <a:spcPct val="90000"/>
              </a:lnSpc>
            </a:pPr>
            <a:r>
              <a:rPr lang="en-US"/>
              <a:t>Maintain balance of environment (microbial ecology)</a:t>
            </a:r>
          </a:p>
          <a:p>
            <a:pPr>
              <a:lnSpc>
                <a:spcPct val="90000"/>
              </a:lnSpc>
            </a:pPr>
            <a:r>
              <a:rPr lang="en-US"/>
              <a:t>Basis of food chain</a:t>
            </a:r>
          </a:p>
          <a:p>
            <a:pPr>
              <a:lnSpc>
                <a:spcPct val="90000"/>
              </a:lnSpc>
            </a:pPr>
            <a:r>
              <a:rPr lang="en-US"/>
              <a:t>Nitrogen fixation</a:t>
            </a:r>
          </a:p>
          <a:p>
            <a:pPr>
              <a:lnSpc>
                <a:spcPct val="90000"/>
              </a:lnSpc>
            </a:pPr>
            <a:r>
              <a:rPr lang="en-US"/>
              <a:t>Photosynthesis</a:t>
            </a:r>
          </a:p>
          <a:p>
            <a:pPr>
              <a:lnSpc>
                <a:spcPct val="90000"/>
              </a:lnSpc>
            </a:pPr>
            <a:r>
              <a:rPr lang="en-US"/>
              <a:t>Digestion, synthesis of vitamins</a:t>
            </a:r>
          </a:p>
          <a:p>
            <a:pPr>
              <a:lnSpc>
                <a:spcPct val="90000"/>
              </a:lnSpc>
            </a:pPr>
            <a:r>
              <a:rPr lang="en-US"/>
              <a:t>Manufacture of food and drink</a:t>
            </a:r>
          </a:p>
          <a:p>
            <a:pPr>
              <a:lnSpc>
                <a:spcPct val="90000"/>
              </a:lnSpc>
            </a:pPr>
            <a:endParaRPr lang="en-US"/>
          </a:p>
        </p:txBody>
      </p:sp>
      <p:sp>
        <p:nvSpPr>
          <p:cNvPr id="110594" name="Rectangle 2"/>
          <p:cNvSpPr>
            <a:spLocks noGrp="1" noChangeArrowheads="1"/>
          </p:cNvSpPr>
          <p:nvPr>
            <p:ph type="title"/>
          </p:nvPr>
        </p:nvSpPr>
        <p:spPr>
          <a:xfrm>
            <a:off x="723900" y="857250"/>
            <a:ext cx="7772400" cy="762000"/>
          </a:xfrm>
        </p:spPr>
        <p:txBody>
          <a:bodyPr>
            <a:normAutofit/>
          </a:bodyPr>
          <a:lstStyle/>
          <a:p>
            <a:r>
              <a:rPr lang="en-US"/>
              <a:t>Benefits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subTnLst>
                                    <p:animClr>
                                      <p:cBhvr override="childStyle">
                                        <p:cTn dur="1" fill="hold" display="0" masterRel="nextClick" afterEffect="1"/>
                                        <p:tgtEl>
                                          <p:spTgt spid="110595">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subTnLst>
                                    <p:animClr>
                                      <p:cBhvr override="childStyle">
                                        <p:cTn dur="1" fill="hold" display="0" masterRel="nextClick" afterEffect="1"/>
                                        <p:tgtEl>
                                          <p:spTgt spid="110595">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5">
                                            <p:txEl>
                                              <p:pRg st="2" end="2"/>
                                            </p:txEl>
                                          </p:spTgt>
                                        </p:tgtEl>
                                        <p:attrNameLst>
                                          <p:attrName>style.visibility</p:attrName>
                                        </p:attrNameLst>
                                      </p:cBhvr>
                                      <p:to>
                                        <p:strVal val="visible"/>
                                      </p:to>
                                    </p:set>
                                  </p:childTnLst>
                                  <p:subTnLst>
                                    <p:animClr>
                                      <p:cBhvr override="childStyle">
                                        <p:cTn dur="1" fill="hold" display="0" masterRel="nextClick" afterEffect="1"/>
                                        <p:tgtEl>
                                          <p:spTgt spid="110595">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5">
                                            <p:txEl>
                                              <p:pRg st="3" end="3"/>
                                            </p:txEl>
                                          </p:spTgt>
                                        </p:tgtEl>
                                        <p:attrNameLst>
                                          <p:attrName>style.visibility</p:attrName>
                                        </p:attrNameLst>
                                      </p:cBhvr>
                                      <p:to>
                                        <p:strVal val="visible"/>
                                      </p:to>
                                    </p:set>
                                  </p:childTnLst>
                                  <p:subTnLst>
                                    <p:animClr>
                                      <p:cBhvr override="childStyle">
                                        <p:cTn dur="1" fill="hold" display="0" masterRel="nextClick" afterEffect="1"/>
                                        <p:tgtEl>
                                          <p:spTgt spid="110595">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5">
                                            <p:txEl>
                                              <p:pRg st="4" end="4"/>
                                            </p:txEl>
                                          </p:spTgt>
                                        </p:tgtEl>
                                        <p:attrNameLst>
                                          <p:attrName>style.visibility</p:attrName>
                                        </p:attrNameLst>
                                      </p:cBhvr>
                                      <p:to>
                                        <p:strVal val="visible"/>
                                      </p:to>
                                    </p:set>
                                  </p:childTnLst>
                                  <p:subTnLst>
                                    <p:animClr>
                                      <p:cBhvr override="childStyle">
                                        <p:cTn dur="1" fill="hold" display="0" masterRel="nextClick" afterEffect="1"/>
                                        <p:tgtEl>
                                          <p:spTgt spid="110595">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0595">
                                            <p:txEl>
                                              <p:pRg st="5" end="5"/>
                                            </p:txEl>
                                          </p:spTgt>
                                        </p:tgtEl>
                                        <p:attrNameLst>
                                          <p:attrName>style.visibility</p:attrName>
                                        </p:attrNameLst>
                                      </p:cBhvr>
                                      <p:to>
                                        <p:strVal val="visible"/>
                                      </p:to>
                                    </p:set>
                                  </p:childTnLst>
                                  <p:subTnLst>
                                    <p:animClr>
                                      <p:cBhvr override="childStyle">
                                        <p:cTn dur="1" fill="hold" display="0" masterRel="nextClick" afterEffect="1"/>
                                        <p:tgtEl>
                                          <p:spTgt spid="110595">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1027"/>
          <p:cNvSpPr>
            <a:spLocks noGrp="1" noChangeArrowheads="1"/>
          </p:cNvSpPr>
          <p:nvPr>
            <p:ph idx="1"/>
          </p:nvPr>
        </p:nvSpPr>
        <p:spPr>
          <a:xfrm>
            <a:off x="633046" y="1809750"/>
            <a:ext cx="7772400" cy="3709988"/>
          </a:xfrm>
        </p:spPr>
        <p:txBody>
          <a:bodyPr/>
          <a:lstStyle/>
          <a:p>
            <a:pPr>
              <a:lnSpc>
                <a:spcPct val="90000"/>
              </a:lnSpc>
            </a:pPr>
            <a:r>
              <a:rPr lang="en-US"/>
              <a:t>Genetic engineering</a:t>
            </a:r>
          </a:p>
          <a:p>
            <a:pPr>
              <a:lnSpc>
                <a:spcPct val="90000"/>
              </a:lnSpc>
            </a:pPr>
            <a:r>
              <a:rPr lang="en-US"/>
              <a:t>Synthesis of chemical products</a:t>
            </a:r>
          </a:p>
          <a:p>
            <a:pPr>
              <a:lnSpc>
                <a:spcPct val="90000"/>
              </a:lnSpc>
            </a:pPr>
            <a:r>
              <a:rPr lang="en-US"/>
              <a:t>Recycling sewage</a:t>
            </a:r>
          </a:p>
          <a:p>
            <a:pPr>
              <a:lnSpc>
                <a:spcPct val="90000"/>
              </a:lnSpc>
            </a:pPr>
            <a:r>
              <a:rPr lang="en-US"/>
              <a:t>Bioremediation: use microbes to remove toxins (oil spills)</a:t>
            </a:r>
          </a:p>
          <a:p>
            <a:pPr>
              <a:lnSpc>
                <a:spcPct val="90000"/>
              </a:lnSpc>
            </a:pPr>
            <a:r>
              <a:rPr lang="en-US"/>
              <a:t>Use of microbes to control crop pests</a:t>
            </a:r>
          </a:p>
          <a:p>
            <a:pPr>
              <a:lnSpc>
                <a:spcPct val="90000"/>
              </a:lnSpc>
            </a:pPr>
            <a:r>
              <a:rPr lang="en-US"/>
              <a:t>Normal microbiota</a:t>
            </a:r>
          </a:p>
        </p:txBody>
      </p:sp>
      <p:sp>
        <p:nvSpPr>
          <p:cNvPr id="111618" name="Rectangle 1026"/>
          <p:cNvSpPr>
            <a:spLocks noGrp="1" noChangeArrowheads="1"/>
          </p:cNvSpPr>
          <p:nvPr>
            <p:ph type="title"/>
          </p:nvPr>
        </p:nvSpPr>
        <p:spPr>
          <a:xfrm>
            <a:off x="723900" y="857250"/>
            <a:ext cx="7772400" cy="762000"/>
          </a:xfrm>
        </p:spPr>
        <p:txBody>
          <a:bodyPr>
            <a:normAutofit/>
          </a:bodyPr>
          <a:lstStyle/>
          <a:p>
            <a:r>
              <a:rPr lang="en-US"/>
              <a:t>Benefits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subTnLst>
                                    <p:animClr>
                                      <p:cBhvr override="childStyle">
                                        <p:cTn dur="1" fill="hold" display="0" masterRel="nextClick" afterEffect="1"/>
                                        <p:tgtEl>
                                          <p:spTgt spid="111619">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1" end="1"/>
                                            </p:txEl>
                                          </p:spTgt>
                                        </p:tgtEl>
                                        <p:attrNameLst>
                                          <p:attrName>style.visibility</p:attrName>
                                        </p:attrNameLst>
                                      </p:cBhvr>
                                      <p:to>
                                        <p:strVal val="visible"/>
                                      </p:to>
                                    </p:set>
                                  </p:childTnLst>
                                  <p:subTnLst>
                                    <p:animClr>
                                      <p:cBhvr override="childStyle">
                                        <p:cTn dur="1" fill="hold" display="0" masterRel="nextClick" afterEffect="1"/>
                                        <p:tgtEl>
                                          <p:spTgt spid="111619">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19">
                                            <p:txEl>
                                              <p:pRg st="2" end="2"/>
                                            </p:txEl>
                                          </p:spTgt>
                                        </p:tgtEl>
                                        <p:attrNameLst>
                                          <p:attrName>style.visibility</p:attrName>
                                        </p:attrNameLst>
                                      </p:cBhvr>
                                      <p:to>
                                        <p:strVal val="visible"/>
                                      </p:to>
                                    </p:set>
                                  </p:childTnLst>
                                  <p:subTnLst>
                                    <p:animClr>
                                      <p:cBhvr override="childStyle">
                                        <p:cTn dur="1" fill="hold" display="0" masterRel="nextClick" afterEffect="1"/>
                                        <p:tgtEl>
                                          <p:spTgt spid="111619">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9">
                                            <p:txEl>
                                              <p:pRg st="3" end="3"/>
                                            </p:txEl>
                                          </p:spTgt>
                                        </p:tgtEl>
                                        <p:attrNameLst>
                                          <p:attrName>style.visibility</p:attrName>
                                        </p:attrNameLst>
                                      </p:cBhvr>
                                      <p:to>
                                        <p:strVal val="visible"/>
                                      </p:to>
                                    </p:set>
                                  </p:childTnLst>
                                  <p:subTnLst>
                                    <p:animClr>
                                      <p:cBhvr override="childStyle">
                                        <p:cTn dur="1" fill="hold" display="0" masterRel="nextClick" afterEffect="1"/>
                                        <p:tgtEl>
                                          <p:spTgt spid="111619">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619">
                                            <p:txEl>
                                              <p:pRg st="4" end="4"/>
                                            </p:txEl>
                                          </p:spTgt>
                                        </p:tgtEl>
                                        <p:attrNameLst>
                                          <p:attrName>style.visibility</p:attrName>
                                        </p:attrNameLst>
                                      </p:cBhvr>
                                      <p:to>
                                        <p:strVal val="visible"/>
                                      </p:to>
                                    </p:set>
                                  </p:childTnLst>
                                  <p:subTnLst>
                                    <p:animClr>
                                      <p:cBhvr override="childStyle">
                                        <p:cTn dur="1" fill="hold" display="0" masterRel="nextClick" afterEffect="1"/>
                                        <p:tgtEl>
                                          <p:spTgt spid="111619">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19">
                                            <p:txEl>
                                              <p:pRg st="5" end="5"/>
                                            </p:txEl>
                                          </p:spTgt>
                                        </p:tgtEl>
                                        <p:attrNameLst>
                                          <p:attrName>style.visibility</p:attrName>
                                        </p:attrNameLst>
                                      </p:cBhvr>
                                      <p:to>
                                        <p:strVal val="visible"/>
                                      </p:to>
                                    </p:set>
                                  </p:childTnLst>
                                  <p:subTnLst>
                                    <p:animClr>
                                      <p:cBhvr override="childStyle">
                                        <p:cTn dur="1" fill="hold" display="0" masterRel="nextClick" afterEffect="1"/>
                                        <p:tgtEl>
                                          <p:spTgt spid="111619">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685800" y="2386014"/>
            <a:ext cx="7772400" cy="3709987"/>
          </a:xfrm>
        </p:spPr>
        <p:txBody>
          <a:bodyPr/>
          <a:lstStyle/>
          <a:p>
            <a:r>
              <a:rPr lang="en-US"/>
              <a:t>Cause disease (basis for bioterrorism)</a:t>
            </a:r>
          </a:p>
          <a:p>
            <a:endParaRPr lang="en-US"/>
          </a:p>
          <a:p>
            <a:endParaRPr lang="en-US"/>
          </a:p>
          <a:p>
            <a:r>
              <a:rPr lang="en-US"/>
              <a:t>Food spoilage</a:t>
            </a:r>
          </a:p>
        </p:txBody>
      </p:sp>
      <p:sp>
        <p:nvSpPr>
          <p:cNvPr id="112642" name="Rectangle 2"/>
          <p:cNvSpPr>
            <a:spLocks noGrp="1" noChangeArrowheads="1"/>
          </p:cNvSpPr>
          <p:nvPr>
            <p:ph type="title"/>
          </p:nvPr>
        </p:nvSpPr>
        <p:spPr>
          <a:xfrm>
            <a:off x="723900" y="857250"/>
            <a:ext cx="7772400" cy="762000"/>
          </a:xfrm>
        </p:spPr>
        <p:txBody>
          <a:bodyPr>
            <a:normAutofit/>
          </a:bodyPr>
          <a:lstStyle/>
          <a:p>
            <a:r>
              <a:rPr lang="en-US"/>
              <a:t>Harmful Effects</a:t>
            </a:r>
          </a:p>
        </p:txBody>
      </p:sp>
      <p:sp>
        <p:nvSpPr>
          <p:cNvPr id="112644" name="AutoShape 4"/>
          <p:cNvSpPr>
            <a:spLocks noChangeArrowheads="1"/>
          </p:cNvSpPr>
          <p:nvPr/>
        </p:nvSpPr>
        <p:spPr bwMode="auto">
          <a:xfrm rot="-10045527">
            <a:off x="4031273" y="2794000"/>
            <a:ext cx="1107831" cy="2005013"/>
          </a:xfrm>
          <a:prstGeom prst="curvedRightArrow">
            <a:avLst>
              <a:gd name="adj1" fmla="val 33413"/>
              <a:gd name="adj2" fmla="val 66825"/>
              <a:gd name="adj3" fmla="val 32352"/>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44"/>
                                        </p:tgtEl>
                                        <p:attrNameLst>
                                          <p:attrName>style.visibility</p:attrName>
                                        </p:attrNameLst>
                                      </p:cBhvr>
                                      <p:to>
                                        <p:strVal val="visible"/>
                                      </p:to>
                                    </p:set>
                                    <p:animEffect transition="in" filter="dissolve">
                                      <p:cBhvr>
                                        <p:cTn id="15"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P spid="11264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133</TotalTime>
  <Words>2533</Words>
  <Application>Microsoft Office PowerPoint</Application>
  <PresentationFormat>On-screen Show (4:3)</PresentationFormat>
  <Paragraphs>269</Paragraphs>
  <Slides>61</Slides>
  <Notes>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Concourse</vt:lpstr>
      <vt:lpstr>How to be friendly with Microorganisms</vt:lpstr>
      <vt:lpstr>Teaching Objectives</vt:lpstr>
      <vt:lpstr>Learning Outcomes…I</vt:lpstr>
      <vt:lpstr>Lecture Plan</vt:lpstr>
      <vt:lpstr>Introduction</vt:lpstr>
      <vt:lpstr>Microbial World</vt:lpstr>
      <vt:lpstr>Benefits</vt:lpstr>
      <vt:lpstr>Benefits</vt:lpstr>
      <vt:lpstr>Harmful Effects</vt:lpstr>
      <vt:lpstr>Branches of Microbiology</vt:lpstr>
      <vt:lpstr>Branches of Microbiology</vt:lpstr>
      <vt:lpstr>Branches of Microbiology</vt:lpstr>
      <vt:lpstr>Branches of Microbiology</vt:lpstr>
      <vt:lpstr>Branches of Microbiology</vt:lpstr>
      <vt:lpstr>Basic techniques needed to study Bacteria</vt:lpstr>
      <vt:lpstr>Microscope</vt:lpstr>
      <vt:lpstr>Preparing smears for staining</vt:lpstr>
      <vt:lpstr>Staining Reaction</vt:lpstr>
      <vt:lpstr>Bacteria are slightly negative, so are attracted to the positive chromophore of the BASIC DYE</vt:lpstr>
      <vt:lpstr>Slide 20</vt:lpstr>
      <vt:lpstr>Differential Stains</vt:lpstr>
      <vt:lpstr>Gram Stain</vt:lpstr>
      <vt:lpstr>Slide 23</vt:lpstr>
      <vt:lpstr>Slide 24</vt:lpstr>
      <vt:lpstr>Slide 25</vt:lpstr>
      <vt:lpstr>Slide 26</vt:lpstr>
      <vt:lpstr>Results</vt:lpstr>
      <vt:lpstr>Microbiological Methods</vt:lpstr>
      <vt:lpstr>Culturing Microorganisms</vt:lpstr>
      <vt:lpstr>Culturing Microorganisms</vt:lpstr>
      <vt:lpstr>Sterile Technique</vt:lpstr>
      <vt:lpstr>Sterile Technique</vt:lpstr>
      <vt:lpstr>Sterile Technique (4)</vt:lpstr>
      <vt:lpstr>Media Preparation</vt:lpstr>
      <vt:lpstr>Microbiological Media</vt:lpstr>
      <vt:lpstr>Luria Broth</vt:lpstr>
      <vt:lpstr>Luria Broth</vt:lpstr>
      <vt:lpstr>Slide 38</vt:lpstr>
      <vt:lpstr>Slide 39</vt:lpstr>
      <vt:lpstr>Slide 40</vt:lpstr>
      <vt:lpstr>Slide 41</vt:lpstr>
      <vt:lpstr>Media Sterilization</vt:lpstr>
      <vt:lpstr>Media Sterilization</vt:lpstr>
      <vt:lpstr>Media Sterilization (2)</vt:lpstr>
      <vt:lpstr>Slide 45</vt:lpstr>
      <vt:lpstr>Slide 46</vt:lpstr>
      <vt:lpstr>Slide 47</vt:lpstr>
      <vt:lpstr>Plate Pouring Tips</vt:lpstr>
      <vt:lpstr>Slide 49</vt:lpstr>
      <vt:lpstr>Plate Pouring Tips</vt:lpstr>
      <vt:lpstr>Inoculating Plates and  Culture Tubes</vt:lpstr>
      <vt:lpstr>Inoculation of Culture Plates and Tubes</vt:lpstr>
      <vt:lpstr>Slide 53</vt:lpstr>
      <vt:lpstr>Inoculation of Liquid and  Solid (Slant) Culture Tubes</vt:lpstr>
      <vt:lpstr>Inoculation of Liquid and  Solid (Slant) Culture Tubes</vt:lpstr>
      <vt:lpstr>Inoculation of Liquid and  Solid (Slant) Culture Tubes</vt:lpstr>
      <vt:lpstr>Slide 57</vt:lpstr>
      <vt:lpstr>Inoculation of Liquid and  Solid (Slant) Culture Tubes</vt:lpstr>
      <vt:lpstr>Inoculation of Liquid and  Solid (Slant) Culture Tubes</vt:lpstr>
      <vt:lpstr>Slide 60</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vedant</dc:creator>
  <cp:lastModifiedBy>vedant</cp:lastModifiedBy>
  <cp:revision>17</cp:revision>
  <dcterms:created xsi:type="dcterms:W3CDTF">2013-09-21T14:43:42Z</dcterms:created>
  <dcterms:modified xsi:type="dcterms:W3CDTF">2013-09-22T05:25:36Z</dcterms:modified>
</cp:coreProperties>
</file>